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7"/>
  </p:notesMasterIdLst>
  <p:sldIdLst>
    <p:sldId id="256" r:id="rId2"/>
    <p:sldId id="260" r:id="rId3"/>
    <p:sldId id="281" r:id="rId4"/>
    <p:sldId id="280" r:id="rId5"/>
    <p:sldId id="282" r:id="rId6"/>
    <p:sldId id="274" r:id="rId7"/>
    <p:sldId id="288" r:id="rId8"/>
    <p:sldId id="289" r:id="rId9"/>
    <p:sldId id="285" r:id="rId10"/>
    <p:sldId id="286" r:id="rId11"/>
    <p:sldId id="287" r:id="rId12"/>
    <p:sldId id="284" r:id="rId13"/>
    <p:sldId id="291" r:id="rId14"/>
    <p:sldId id="290" r:id="rId15"/>
    <p:sldId id="29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08306B"/>
    <a:srgbClr val="C4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72D05-C503-4B9A-9FC7-E2A22AD73371}" type="datetimeFigureOut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3B52B-F1E9-4A73-B2E0-9734AC14E77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7972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76B0-26B2-4720-AEBC-3256A04E41EE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10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F8602-786F-4C89-87DA-CC4B62F14A48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57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23B13-F98D-4755-AD99-CA20CB8BEBF2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14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7FCE-298C-4D7D-BC37-A74946A2AD7D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C849458-83E6-4ED8-A28C-B4D192DB1AC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104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FF199-56CC-42CC-9378-D94AC0DE89E4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82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DD5B-7E66-4415-A890-C3A0B5AC8085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1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A6C7-DDF8-4AA5-819F-A9881A960157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589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A4F4-334C-485D-AA00-7D89DFEF07C9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13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16E1-F249-4CD7-ABAD-BE00AD9832ED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AAC1F9-804E-4F7D-B1E3-DE4352744465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39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AED6-3C52-4CEE-BC00-57B83C83024F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45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056BCD-08B2-4960-9F48-162D76549F5A}" type="datetime1">
              <a:rPr lang="zh-TW" altLang="en-US" smtClean="0"/>
              <a:t>2020/7/6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C849458-83E6-4ED8-A28C-B4D192DB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7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8.svg"/><Relationship Id="rId5" Type="http://schemas.openxmlformats.org/officeDocument/2006/relationships/image" Target="../media/image22.svg"/><Relationship Id="rId10" Type="http://schemas.openxmlformats.org/officeDocument/2006/relationships/image" Target="../media/image24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6.svg"/><Relationship Id="rId7" Type="http://schemas.openxmlformats.org/officeDocument/2006/relationships/image" Target="../media/image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svg"/><Relationship Id="rId10" Type="http://schemas.openxmlformats.org/officeDocument/2006/relationships/image" Target="../media/image28.png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9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4.png"/><Relationship Id="rId21" Type="http://schemas.openxmlformats.org/officeDocument/2006/relationships/image" Target="../media/image150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image" Target="../media/image20.png"/><Relationship Id="rId16" Type="http://schemas.openxmlformats.org/officeDocument/2006/relationships/image" Target="../media/image50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30.png"/><Relationship Id="rId9" Type="http://schemas.openxmlformats.org/officeDocument/2006/relationships/image" Target="../media/image9.png"/><Relationship Id="rId4" Type="http://schemas.openxmlformats.org/officeDocument/2006/relationships/image" Target="../media/image6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3.png"/><Relationship Id="rId26" Type="http://schemas.openxmlformats.org/officeDocument/2006/relationships/image" Target="../media/image150.png"/><Relationship Id="rId21" Type="http://schemas.openxmlformats.org/officeDocument/2006/relationships/image" Target="../media/image15.png"/><Relationship Id="rId12" Type="http://schemas.openxmlformats.org/officeDocument/2006/relationships/image" Target="../media/image10.png"/><Relationship Id="rId17" Type="http://schemas.openxmlformats.org/officeDocument/2006/relationships/image" Target="../media/image50.png"/><Relationship Id="rId25" Type="http://schemas.openxmlformats.org/officeDocument/2006/relationships/image" Target="../media/image20.png"/><Relationship Id="rId16" Type="http://schemas.openxmlformats.org/officeDocument/2006/relationships/image" Target="../media/image12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9" Type="http://schemas.openxmlformats.org/officeDocument/2006/relationships/image" Target="../media/image9.png"/><Relationship Id="rId4" Type="http://schemas.openxmlformats.org/officeDocument/2006/relationships/image" Target="../media/image6.png"/><Relationship Id="rId14" Type="http://schemas.openxmlformats.org/officeDocument/2006/relationships/image" Target="../media/image32.png"/><Relationship Id="rId22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0.sv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8DBC5-20BF-41CC-9BBB-AFEAACF78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6600" dirty="0" smtClean="0">
                <a:solidFill>
                  <a:srgbClr val="0070C0"/>
                </a:solidFill>
              </a:rPr>
              <a:t>Introduction </a:t>
            </a:r>
            <a:r>
              <a:rPr lang="en-US" altLang="zh-TW" sz="6600" dirty="0">
                <a:solidFill>
                  <a:srgbClr val="0070C0"/>
                </a:solidFill>
              </a:rPr>
              <a:t>to </a:t>
            </a:r>
            <a:r>
              <a:rPr lang="en-US" altLang="zh-TW" sz="6600" dirty="0" smtClean="0">
                <a:solidFill>
                  <a:srgbClr val="0070C0"/>
                </a:solidFill>
              </a:rPr>
              <a:t>Smart Palate Speech Enhancement </a:t>
            </a:r>
            <a:endParaRPr lang="zh-TW" altLang="en-US" sz="6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81727-6750-4F74-9993-6013C8ADE9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kern="0" cap="none" dirty="0">
                <a:solidFill>
                  <a:schemeClr val="accent3"/>
                </a:solidFill>
                <a:latin typeface="+mn-lt"/>
              </a:rPr>
              <a:t>Reporter</a:t>
            </a:r>
            <a:r>
              <a:rPr lang="zh-TW" altLang="en-US" kern="0" cap="none" dirty="0">
                <a:solidFill>
                  <a:schemeClr val="accent3"/>
                </a:solidFill>
                <a:latin typeface="+mn-lt"/>
              </a:rPr>
              <a:t>：</a:t>
            </a:r>
            <a:r>
              <a:rPr lang="zh-TW" altLang="en-US" kern="0" cap="none" dirty="0" smtClean="0">
                <a:solidFill>
                  <a:schemeClr val="accent3"/>
                </a:solidFill>
                <a:latin typeface="+mn-lt"/>
              </a:rPr>
              <a:t>陳柏勳</a:t>
            </a:r>
            <a:endParaRPr lang="en-US" altLang="zh-TW" kern="0" cap="none" dirty="0">
              <a:solidFill>
                <a:schemeClr val="accent3"/>
              </a:solidFill>
              <a:latin typeface="+mn-lt"/>
            </a:endParaRPr>
          </a:p>
          <a:p>
            <a:r>
              <a:rPr lang="en-US" altLang="zh-TW" kern="0" cap="none" dirty="0">
                <a:solidFill>
                  <a:schemeClr val="accent3"/>
                </a:solidFill>
                <a:latin typeface="+mn-lt"/>
              </a:rPr>
              <a:t>Date: </a:t>
            </a:r>
            <a:r>
              <a:rPr lang="en-US" altLang="zh-TW" kern="0" cap="none" dirty="0" smtClean="0">
                <a:solidFill>
                  <a:schemeClr val="accent3"/>
                </a:solidFill>
                <a:latin typeface="+mn-lt"/>
              </a:rPr>
              <a:t>2020/07/08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EE8E8-A2C1-4A21-8FD6-BD37F6AD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185"/>
            <a:ext cx="10058400" cy="1450757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Performance - STOI</a:t>
            </a:r>
            <a:endParaRPr lang="zh-TW" altLang="en-US" dirty="0">
              <a:latin typeface="+mn-lt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4FF8D0-EDD3-4BCD-AC04-B1F7F862B7D1}"/>
              </a:ext>
            </a:extLst>
          </p:cNvPr>
          <p:cNvSpPr txBox="1"/>
          <p:nvPr/>
        </p:nvSpPr>
        <p:spPr>
          <a:xfrm>
            <a:off x="7373031" y="1697649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Engine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B3A2C0-CBBC-4E38-9C50-0AAD766588D2}"/>
              </a:ext>
            </a:extLst>
          </p:cNvPr>
          <p:cNvSpPr txBox="1"/>
          <p:nvPr/>
        </p:nvSpPr>
        <p:spPr>
          <a:xfrm>
            <a:off x="7373032" y="400365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White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66677" y="400365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Street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48BF7A47-6541-458E-BA9D-807EF506D6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77135" y="2218647"/>
            <a:ext cx="5878863" cy="1763659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F72520EB-25EA-4602-AACA-90025F9F556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7116" y="4522430"/>
            <a:ext cx="5878863" cy="1763659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D6E67D17-94CC-4979-9ABE-001CACEB618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77135" y="4522429"/>
            <a:ext cx="5878867" cy="1763660"/>
          </a:xfrm>
          <a:prstGeom prst="rect">
            <a:avLst/>
          </a:prstGeom>
        </p:spPr>
      </p:pic>
      <p:pic>
        <p:nvPicPr>
          <p:cNvPr id="11" name="圖形 8">
            <a:extLst>
              <a:ext uri="{FF2B5EF4-FFF2-40B4-BE49-F238E27FC236}">
                <a16:creationId xmlns:a16="http://schemas.microsoft.com/office/drawing/2014/main" id="{42B95610-411F-4E27-A705-07FD991DB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64384" y="2218647"/>
            <a:ext cx="5871595" cy="176147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80958" y="1719942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 smtClean="0"/>
              <a:t>Taiwan_3Talker </a:t>
            </a:r>
            <a:r>
              <a:rPr lang="fr-FR" altLang="zh-TW" sz="2800" b="1" dirty="0"/>
              <a:t>noise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EE8E8-A2C1-4A21-8FD6-BD37F6AD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185"/>
            <a:ext cx="10058400" cy="1450757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Performance - ESTOI</a:t>
            </a:r>
            <a:endParaRPr lang="zh-TW" altLang="en-US" dirty="0">
              <a:latin typeface="+mn-lt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4FF8D0-EDD3-4BCD-AC04-B1F7F862B7D1}"/>
              </a:ext>
            </a:extLst>
          </p:cNvPr>
          <p:cNvSpPr txBox="1"/>
          <p:nvPr/>
        </p:nvSpPr>
        <p:spPr>
          <a:xfrm>
            <a:off x="7373031" y="1697649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Engine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B3A2C0-CBBC-4E38-9C50-0AAD766588D2}"/>
              </a:ext>
            </a:extLst>
          </p:cNvPr>
          <p:cNvSpPr txBox="1"/>
          <p:nvPr/>
        </p:nvSpPr>
        <p:spPr>
          <a:xfrm>
            <a:off x="7373032" y="400365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White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66677" y="400365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Street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5ABB458D-B678-4EF9-98A4-0E75477E1E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4406" y="2220868"/>
            <a:ext cx="5871595" cy="1761479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0DB38DD8-5200-4EB4-8BF1-9582F1532FA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7119" y="4522638"/>
            <a:ext cx="5871596" cy="1761479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6E006B78-E733-47EE-859B-AFE824BFFB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84406" y="4522638"/>
            <a:ext cx="5871596" cy="1761479"/>
          </a:xfrm>
          <a:prstGeom prst="rect">
            <a:avLst/>
          </a:prstGeom>
        </p:spPr>
      </p:pic>
      <p:pic>
        <p:nvPicPr>
          <p:cNvPr id="13" name="圖形 4">
            <a:extLst>
              <a:ext uri="{FF2B5EF4-FFF2-40B4-BE49-F238E27FC236}">
                <a16:creationId xmlns:a16="http://schemas.microsoft.com/office/drawing/2014/main" id="{552391A1-8897-4FF5-90B2-62D794F8A27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7120" y="2220867"/>
            <a:ext cx="5871595" cy="176147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80958" y="1719942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 smtClean="0"/>
              <a:t>Taiwan_3Talker </a:t>
            </a:r>
            <a:r>
              <a:rPr lang="fr-FR" altLang="zh-TW" sz="2800" b="1" dirty="0"/>
              <a:t>noise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EE8E8-A2C1-4A21-8FD6-BD37F6AD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9185"/>
            <a:ext cx="10058400" cy="1450757"/>
          </a:xfrm>
        </p:spPr>
        <p:txBody>
          <a:bodyPr/>
          <a:lstStyle/>
          <a:p>
            <a:r>
              <a:rPr lang="en-US" altLang="zh-TW" dirty="0">
                <a:latin typeface="+mn-lt"/>
              </a:rPr>
              <a:t>Performance on Taiwan_3Talker noise</a:t>
            </a:r>
            <a:endParaRPr lang="zh-TW" altLang="en-US" dirty="0">
              <a:latin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B96F4B9-4A82-4A8E-97FE-B781D993F8C9}"/>
              </a:ext>
            </a:extLst>
          </p:cNvPr>
          <p:cNvGrpSpPr/>
          <p:nvPr/>
        </p:nvGrpSpPr>
        <p:grpSpPr>
          <a:xfrm>
            <a:off x="0" y="1857852"/>
            <a:ext cx="12192000" cy="2478879"/>
            <a:chOff x="0" y="1622358"/>
            <a:chExt cx="12192000" cy="2478879"/>
          </a:xfrm>
        </p:grpSpPr>
        <p:pic>
          <p:nvPicPr>
            <p:cNvPr id="10" name="圖形 9">
              <a:extLst>
                <a:ext uri="{FF2B5EF4-FFF2-40B4-BE49-F238E27FC236}">
                  <a16:creationId xmlns:a16="http://schemas.microsoft.com/office/drawing/2014/main" id="{334BE51C-A175-475D-9BD1-04B26587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0" y="2069237"/>
              <a:ext cx="12192000" cy="20320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BDE4B151-8F1A-44EF-BDFB-7D699D218805}"/>
                </a:ext>
              </a:extLst>
            </p:cNvPr>
            <p:cNvSpPr txBox="1"/>
            <p:nvPr/>
          </p:nvSpPr>
          <p:spPr>
            <a:xfrm>
              <a:off x="3686107" y="1622358"/>
              <a:ext cx="46852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TW" sz="2800" b="1" dirty="0"/>
                <a:t>Enhanced</a:t>
              </a:r>
              <a:endParaRPr lang="zh-TW" altLang="en-US" b="1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47E4F01-5FE4-4CA5-A50C-7954914BD316}"/>
                </a:ext>
              </a:extLst>
            </p:cNvPr>
            <p:cNvSpPr txBox="1"/>
            <p:nvPr/>
          </p:nvSpPr>
          <p:spPr>
            <a:xfrm>
              <a:off x="0" y="1625914"/>
              <a:ext cx="4251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TW" sz="2800" b="1" dirty="0"/>
                <a:t>SNR: -7dB</a:t>
              </a:r>
              <a:endParaRPr lang="zh-TW" altLang="en-US" b="1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C23A57AD-0B06-4A0A-8AD6-E9230AAB2570}"/>
                </a:ext>
              </a:extLst>
            </p:cNvPr>
            <p:cNvSpPr txBox="1"/>
            <p:nvPr/>
          </p:nvSpPr>
          <p:spPr>
            <a:xfrm>
              <a:off x="7937596" y="1622358"/>
              <a:ext cx="4251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zh-TW" sz="2800" b="1" dirty="0"/>
                <a:t>Clean</a:t>
              </a:r>
              <a:endParaRPr lang="zh-TW" altLang="en-US" b="1" dirty="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489" y="4716293"/>
            <a:ext cx="4003990" cy="161078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BDE4B151-8F1A-44EF-BDFB-7D699D218805}"/>
              </a:ext>
            </a:extLst>
          </p:cNvPr>
          <p:cNvSpPr txBox="1"/>
          <p:nvPr/>
        </p:nvSpPr>
        <p:spPr>
          <a:xfrm>
            <a:off x="3783874" y="4256834"/>
            <a:ext cx="4685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 smtClean="0"/>
              <a:t>Electrical signal</a:t>
            </a:r>
            <a:endParaRPr lang="zh-TW" altLang="en-US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9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B0A8A-77E1-441B-B2E4-58420AFD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07040" cy="145075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+mn-lt"/>
              </a:rPr>
              <a:t>Model Structure (Electrical Signal Only)</a:t>
            </a:r>
            <a:endParaRPr lang="zh-TW" altLang="en-US" dirty="0">
              <a:latin typeface="+mn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>
            <a:off x="8052276" y="2798559"/>
            <a:ext cx="232782" cy="3072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單箭頭接點 230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>
            <a:off x="8026939" y="3098408"/>
            <a:ext cx="258119" cy="74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 flipV="1">
            <a:off x="8046507" y="3105825"/>
            <a:ext cx="238551" cy="45692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AA9CEA2-F9EA-44A4-8FEC-3107914A61FB}"/>
              </a:ext>
            </a:extLst>
          </p:cNvPr>
          <p:cNvGrpSpPr/>
          <p:nvPr/>
        </p:nvGrpSpPr>
        <p:grpSpPr>
          <a:xfrm>
            <a:off x="3165946" y="1779558"/>
            <a:ext cx="7302577" cy="2089797"/>
            <a:chOff x="3165946" y="1779558"/>
            <a:chExt cx="7302577" cy="2089797"/>
          </a:xfrm>
        </p:grpSpPr>
        <p:grpSp>
          <p:nvGrpSpPr>
            <p:cNvPr id="95" name="群組 94"/>
            <p:cNvGrpSpPr/>
            <p:nvPr/>
          </p:nvGrpSpPr>
          <p:grpSpPr>
            <a:xfrm>
              <a:off x="7541147" y="2353567"/>
              <a:ext cx="495065" cy="1420170"/>
              <a:chOff x="9653051" y="2804588"/>
              <a:chExt cx="495065" cy="788755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9653051" y="2804588"/>
                <a:ext cx="78602" cy="788754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10061767" y="2804588"/>
                <a:ext cx="86349" cy="788755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/>
                  <p:cNvSpPr txBox="1"/>
                  <p:nvPr/>
                </p:nvSpPr>
                <p:spPr>
                  <a:xfrm>
                    <a:off x="9772885" y="3104154"/>
                    <a:ext cx="247650" cy="403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⃛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4" name="文字方塊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2885" y="3104154"/>
                    <a:ext cx="247650" cy="4031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1220" t="-840" r="-731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6" name="群組 425"/>
            <p:cNvGrpSpPr/>
            <p:nvPr/>
          </p:nvGrpSpPr>
          <p:grpSpPr>
            <a:xfrm>
              <a:off x="8179857" y="2344202"/>
              <a:ext cx="2288666" cy="1420168"/>
              <a:chOff x="7204283" y="2352783"/>
              <a:chExt cx="2288666" cy="1420168"/>
            </a:xfrm>
          </p:grpSpPr>
          <p:grpSp>
            <p:nvGrpSpPr>
              <p:cNvPr id="94" name="群組 93"/>
              <p:cNvGrpSpPr/>
              <p:nvPr/>
            </p:nvGrpSpPr>
            <p:grpSpPr>
              <a:xfrm>
                <a:off x="7204283" y="2352783"/>
                <a:ext cx="2288666" cy="1420168"/>
                <a:chOff x="6347445" y="2627137"/>
                <a:chExt cx="2288666" cy="706359"/>
              </a:xfrm>
            </p:grpSpPr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A07C917C-5DC5-48EA-A7B6-24B69CC2C288}"/>
                    </a:ext>
                  </a:extLst>
                </p:cNvPr>
                <p:cNvSpPr/>
                <p:nvPr/>
              </p:nvSpPr>
              <p:spPr>
                <a:xfrm>
                  <a:off x="6347445" y="2627137"/>
                  <a:ext cx="2040481" cy="706359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zh-TW" sz="1200" dirty="0" smtClean="0">
                      <a:solidFill>
                        <a:srgbClr val="C00000"/>
                      </a:solidFill>
                    </a:rPr>
                    <a:t>Linear </a:t>
                  </a:r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Layer</a:t>
                  </a:r>
                  <a:endParaRPr lang="zh-TW" altLang="en-US" sz="9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91" name="直線單箭頭接點 90">
                  <a:extLst>
                    <a:ext uri="{FF2B5EF4-FFF2-40B4-BE49-F238E27FC236}">
                      <a16:creationId xmlns:a16="http://schemas.microsoft.com/office/drawing/2014/main" id="{24E82DAD-8AAA-457D-B8DC-4D6A1498DB47}"/>
                    </a:ext>
                  </a:extLst>
                </p:cNvPr>
                <p:cNvCxnSpPr>
                  <a:cxnSpLocks/>
                  <a:stCxn id="211" idx="3"/>
                  <a:endCxn id="212" idx="1"/>
                </p:cNvCxnSpPr>
                <p:nvPr/>
              </p:nvCxnSpPr>
              <p:spPr>
                <a:xfrm>
                  <a:off x="7245935" y="3005951"/>
                  <a:ext cx="248185" cy="203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單箭頭接點 174">
                  <a:extLst>
                    <a:ext uri="{FF2B5EF4-FFF2-40B4-BE49-F238E27FC236}">
                      <a16:creationId xmlns:a16="http://schemas.microsoft.com/office/drawing/2014/main" id="{672E436F-8BCB-4864-A574-811C1954D0AB}"/>
                    </a:ext>
                  </a:extLst>
                </p:cNvPr>
                <p:cNvCxnSpPr>
                  <a:cxnSpLocks/>
                  <a:stCxn id="212" idx="3"/>
                </p:cNvCxnSpPr>
                <p:nvPr/>
              </p:nvCxnSpPr>
              <p:spPr>
                <a:xfrm>
                  <a:off x="8287409" y="3007982"/>
                  <a:ext cx="348702" cy="284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7309484" y="2996083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Linear(128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8350958" y="3000166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Linear(257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6EFDA86-B03F-4EB7-AFE1-6B25095571F6}"/>
                </a:ext>
              </a:extLst>
            </p:cNvPr>
            <p:cNvGrpSpPr/>
            <p:nvPr/>
          </p:nvGrpSpPr>
          <p:grpSpPr>
            <a:xfrm>
              <a:off x="3273548" y="2344203"/>
              <a:ext cx="2187958" cy="1420170"/>
              <a:chOff x="3273548" y="2344203"/>
              <a:chExt cx="2187958" cy="1420170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3273548" y="2344203"/>
                <a:ext cx="2048651" cy="1420170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>
                    <a:solidFill>
                      <a:srgbClr val="08306B"/>
                    </a:solidFill>
                  </a:rPr>
                  <a:t>CNN Block</a:t>
                </a:r>
                <a:endParaRPr lang="zh-TW" altLang="en-US" sz="1200" dirty="0">
                  <a:solidFill>
                    <a:srgbClr val="08306B"/>
                  </a:solidFill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57644A3A-74B6-4727-BD59-E359C21DAD72}"/>
                  </a:ext>
                </a:extLst>
              </p:cNvPr>
              <p:cNvGrpSpPr/>
              <p:nvPr/>
            </p:nvGrpSpPr>
            <p:grpSpPr>
              <a:xfrm>
                <a:off x="3361633" y="2688818"/>
                <a:ext cx="1038631" cy="1005983"/>
                <a:chOff x="3361633" y="2688818"/>
                <a:chExt cx="1038631" cy="1005983"/>
              </a:xfrm>
            </p:grpSpPr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34EDB160-049C-433A-94F5-20E6CEB47D4A}"/>
                    </a:ext>
                  </a:extLst>
                </p:cNvPr>
                <p:cNvCxnSpPr>
                  <a:cxnSpLocks/>
                  <a:stCxn id="28" idx="3"/>
                </p:cNvCxnSpPr>
                <p:nvPr/>
              </p:nvCxnSpPr>
              <p:spPr>
                <a:xfrm>
                  <a:off x="4154922" y="2807141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單箭頭接點 193">
                  <a:extLst>
                    <a:ext uri="{FF2B5EF4-FFF2-40B4-BE49-F238E27FC236}">
                      <a16:creationId xmlns:a16="http://schemas.microsoft.com/office/drawing/2014/main" id="{34EDB160-049C-433A-94F5-20E6CEB47D4A}"/>
                    </a:ext>
                  </a:extLst>
                </p:cNvPr>
                <p:cNvCxnSpPr>
                  <a:cxnSpLocks/>
                  <a:stCxn id="191" idx="3"/>
                </p:cNvCxnSpPr>
                <p:nvPr/>
              </p:nvCxnSpPr>
              <p:spPr>
                <a:xfrm>
                  <a:off x="4165082" y="3576479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線單箭頭接點 202">
                  <a:extLst>
                    <a:ext uri="{FF2B5EF4-FFF2-40B4-BE49-F238E27FC236}">
                      <a16:creationId xmlns:a16="http://schemas.microsoft.com/office/drawing/2014/main" id="{F732A9C5-7FA5-4110-898E-C9FD94061935}"/>
                    </a:ext>
                  </a:extLst>
                </p:cNvPr>
                <p:cNvCxnSpPr>
                  <a:cxnSpLocks/>
                  <a:stCxn id="188" idx="3"/>
                </p:cNvCxnSpPr>
                <p:nvPr/>
              </p:nvCxnSpPr>
              <p:spPr>
                <a:xfrm>
                  <a:off x="4154922" y="3106803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61633" y="2688818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Conv_1_1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61633" y="2988480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71793" y="3458156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Conv_1_16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文字方塊 207"/>
                    <p:cNvSpPr txBox="1"/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208" name="文字方塊 2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5EAB537-1B71-4E78-9911-DCF2613417C5}"/>
                  </a:ext>
                </a:extLst>
              </p:cNvPr>
              <p:cNvGrpSpPr/>
              <p:nvPr/>
            </p:nvGrpSpPr>
            <p:grpSpPr>
              <a:xfrm>
                <a:off x="4380497" y="2686908"/>
                <a:ext cx="1081009" cy="1005982"/>
                <a:chOff x="5435394" y="2688819"/>
                <a:chExt cx="1081009" cy="1005982"/>
              </a:xfrm>
            </p:grpSpPr>
            <p:cxnSp>
              <p:nvCxnSpPr>
                <p:cNvPr id="72" name="直線單箭頭接點 71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34" idx="3"/>
                </p:cNvCxnSpPr>
                <p:nvPr/>
              </p:nvCxnSpPr>
              <p:spPr>
                <a:xfrm flipV="1">
                  <a:off x="6232753" y="2807140"/>
                  <a:ext cx="28365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35394" y="2688819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35394" y="2988481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45554" y="3458157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0" name="文字方塊 209"/>
                    <p:cNvSpPr txBox="1"/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210" name="文字方塊 2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直線單箭頭接點 220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189" idx="3"/>
                </p:cNvCxnSpPr>
                <p:nvPr/>
              </p:nvCxnSpPr>
              <p:spPr>
                <a:xfrm flipV="1">
                  <a:off x="6232753" y="3100344"/>
                  <a:ext cx="279357" cy="64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線單箭頭接點 221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192" idx="3"/>
                </p:cNvCxnSpPr>
                <p:nvPr/>
              </p:nvCxnSpPr>
              <p:spPr>
                <a:xfrm flipV="1">
                  <a:off x="6242913" y="3575898"/>
                  <a:ext cx="273490" cy="58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C41878FD-CCF4-4D79-9F20-1C0B9D6395E9}"/>
                </a:ext>
              </a:extLst>
            </p:cNvPr>
            <p:cNvSpPr/>
            <p:nvPr/>
          </p:nvSpPr>
          <p:spPr>
            <a:xfrm>
              <a:off x="3165946" y="1779558"/>
              <a:ext cx="7121054" cy="2089797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CNN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D3A2AEC1-10F7-4B3F-9873-4D4D5F2D97D9}"/>
                </a:ext>
              </a:extLst>
            </p:cNvPr>
            <p:cNvGrpSpPr/>
            <p:nvPr/>
          </p:nvGrpSpPr>
          <p:grpSpPr>
            <a:xfrm>
              <a:off x="5383614" y="2344202"/>
              <a:ext cx="2187958" cy="1420170"/>
              <a:chOff x="3273548" y="2344203"/>
              <a:chExt cx="2187958" cy="1420170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5A2AE95-64FF-4D94-8ACC-DE69D1025BA1}"/>
                  </a:ext>
                </a:extLst>
              </p:cNvPr>
              <p:cNvSpPr/>
              <p:nvPr/>
            </p:nvSpPr>
            <p:spPr>
              <a:xfrm>
                <a:off x="3273548" y="2344203"/>
                <a:ext cx="2048651" cy="1420170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>
                    <a:solidFill>
                      <a:srgbClr val="08306B"/>
                    </a:solidFill>
                  </a:rPr>
                  <a:t>CNN Block</a:t>
                </a:r>
                <a:endParaRPr lang="zh-TW" altLang="en-US" sz="1200" dirty="0">
                  <a:solidFill>
                    <a:srgbClr val="08306B"/>
                  </a:solidFill>
                </a:endParaRPr>
              </a:p>
            </p:txBody>
          </p: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74B47FDE-0375-41A0-A460-AC53B535FAA0}"/>
                  </a:ext>
                </a:extLst>
              </p:cNvPr>
              <p:cNvGrpSpPr/>
              <p:nvPr/>
            </p:nvGrpSpPr>
            <p:grpSpPr>
              <a:xfrm>
                <a:off x="3361633" y="2688818"/>
                <a:ext cx="1038631" cy="1005983"/>
                <a:chOff x="3361633" y="2688818"/>
                <a:chExt cx="1038631" cy="1005983"/>
              </a:xfrm>
            </p:grpSpPr>
            <p:cxnSp>
              <p:nvCxnSpPr>
                <p:cNvPr id="144" name="直線單箭頭接點 143">
                  <a:extLst>
                    <a:ext uri="{FF2B5EF4-FFF2-40B4-BE49-F238E27FC236}">
                      <a16:creationId xmlns:a16="http://schemas.microsoft.com/office/drawing/2014/main" id="{53E6EDB6-3B73-4588-AAB6-52EC08D06FB6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>
                <a:xfrm>
                  <a:off x="4154922" y="2807141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單箭頭接點 144">
                  <a:extLst>
                    <a:ext uri="{FF2B5EF4-FFF2-40B4-BE49-F238E27FC236}">
                      <a16:creationId xmlns:a16="http://schemas.microsoft.com/office/drawing/2014/main" id="{49BDB135-6CF8-4071-88FE-07E2770767C6}"/>
                    </a:ext>
                  </a:extLst>
                </p:cNvPr>
                <p:cNvCxnSpPr>
                  <a:cxnSpLocks/>
                  <a:stCxn id="149" idx="3"/>
                </p:cNvCxnSpPr>
                <p:nvPr/>
              </p:nvCxnSpPr>
              <p:spPr>
                <a:xfrm>
                  <a:off x="4165082" y="3576479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單箭頭接點 145">
                  <a:extLst>
                    <a:ext uri="{FF2B5EF4-FFF2-40B4-BE49-F238E27FC236}">
                      <a16:creationId xmlns:a16="http://schemas.microsoft.com/office/drawing/2014/main" id="{9730E960-B0A1-443F-BF20-88444D979780}"/>
                    </a:ext>
                  </a:extLst>
                </p:cNvPr>
                <p:cNvCxnSpPr>
                  <a:cxnSpLocks/>
                  <a:stCxn id="148" idx="3"/>
                </p:cNvCxnSpPr>
                <p:nvPr/>
              </p:nvCxnSpPr>
              <p:spPr>
                <a:xfrm>
                  <a:off x="4154922" y="3106803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AB535D3-896B-4042-B837-FC9490FB72F0}"/>
                    </a:ext>
                  </a:extLst>
                </p:cNvPr>
                <p:cNvSpPr/>
                <p:nvPr/>
              </p:nvSpPr>
              <p:spPr>
                <a:xfrm>
                  <a:off x="3361633" y="2688818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Conv_2_1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9E43B2F5-CE9F-4706-B393-941B93F1AA90}"/>
                    </a:ext>
                  </a:extLst>
                </p:cNvPr>
                <p:cNvSpPr/>
                <p:nvPr/>
              </p:nvSpPr>
              <p:spPr>
                <a:xfrm>
                  <a:off x="3361633" y="2988480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409144B-F087-426A-8384-31C67E7F72EA}"/>
                    </a:ext>
                  </a:extLst>
                </p:cNvPr>
                <p:cNvSpPr/>
                <p:nvPr/>
              </p:nvSpPr>
              <p:spPr>
                <a:xfrm>
                  <a:off x="3371793" y="3458156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Conv_2_32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文字方塊 149">
                      <a:extLst>
                        <a:ext uri="{FF2B5EF4-FFF2-40B4-BE49-F238E27FC236}">
                          <a16:creationId xmlns:a16="http://schemas.microsoft.com/office/drawing/2014/main" id="{2E8D63DB-AC22-4EFF-B753-B244653EC5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150" name="文字方塊 149">
                      <a:extLst>
                        <a:ext uri="{FF2B5EF4-FFF2-40B4-BE49-F238E27FC236}">
                          <a16:creationId xmlns:a16="http://schemas.microsoft.com/office/drawing/2014/main" id="{2E8D63DB-AC22-4EFF-B753-B244653EC5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460E79B6-BD12-4B9B-ADA6-9DF114D730CA}"/>
                  </a:ext>
                </a:extLst>
              </p:cNvPr>
              <p:cNvGrpSpPr/>
              <p:nvPr/>
            </p:nvGrpSpPr>
            <p:grpSpPr>
              <a:xfrm>
                <a:off x="4380497" y="2686908"/>
                <a:ext cx="1081009" cy="1005982"/>
                <a:chOff x="5435394" y="2688819"/>
                <a:chExt cx="1081009" cy="1005982"/>
              </a:xfrm>
            </p:grpSpPr>
            <p:cxnSp>
              <p:nvCxnSpPr>
                <p:cNvPr id="136" name="直線單箭頭接點 135">
                  <a:extLst>
                    <a:ext uri="{FF2B5EF4-FFF2-40B4-BE49-F238E27FC236}">
                      <a16:creationId xmlns:a16="http://schemas.microsoft.com/office/drawing/2014/main" id="{7A103887-CAFB-4748-98AE-068695E2ED7B}"/>
                    </a:ext>
                  </a:extLst>
                </p:cNvPr>
                <p:cNvCxnSpPr>
                  <a:stCxn id="138" idx="3"/>
                </p:cNvCxnSpPr>
                <p:nvPr/>
              </p:nvCxnSpPr>
              <p:spPr>
                <a:xfrm flipV="1">
                  <a:off x="6232753" y="2807140"/>
                  <a:ext cx="28365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ADDBDAA-9215-489E-8E15-F16C105E4261}"/>
                    </a:ext>
                  </a:extLst>
                </p:cNvPr>
                <p:cNvSpPr/>
                <p:nvPr/>
              </p:nvSpPr>
              <p:spPr>
                <a:xfrm>
                  <a:off x="5435394" y="2688819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7898300-1F1E-4A97-8E49-1276ABFF68A2}"/>
                    </a:ext>
                  </a:extLst>
                </p:cNvPr>
                <p:cNvSpPr/>
                <p:nvPr/>
              </p:nvSpPr>
              <p:spPr>
                <a:xfrm>
                  <a:off x="5435394" y="2988481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0049390-ED6E-4804-82EB-7FA990ADC4D0}"/>
                    </a:ext>
                  </a:extLst>
                </p:cNvPr>
                <p:cNvSpPr/>
                <p:nvPr/>
              </p:nvSpPr>
              <p:spPr>
                <a:xfrm>
                  <a:off x="5445554" y="3458157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F754A47D-154C-4062-80F0-25647EF1A9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F754A47D-154C-4062-80F0-25647EF1A9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2" name="直線單箭頭接點 141">
                  <a:extLst>
                    <a:ext uri="{FF2B5EF4-FFF2-40B4-BE49-F238E27FC236}">
                      <a16:creationId xmlns:a16="http://schemas.microsoft.com/office/drawing/2014/main" id="{BC9B6747-4774-48CF-9775-FE8F0C1202F1}"/>
                    </a:ext>
                  </a:extLst>
                </p:cNvPr>
                <p:cNvCxnSpPr>
                  <a:stCxn id="139" idx="3"/>
                </p:cNvCxnSpPr>
                <p:nvPr/>
              </p:nvCxnSpPr>
              <p:spPr>
                <a:xfrm flipV="1">
                  <a:off x="6232753" y="3100344"/>
                  <a:ext cx="279357" cy="64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單箭頭接點 142">
                  <a:extLst>
                    <a:ext uri="{FF2B5EF4-FFF2-40B4-BE49-F238E27FC236}">
                      <a16:creationId xmlns:a16="http://schemas.microsoft.com/office/drawing/2014/main" id="{02C914C7-FC47-4738-B645-C56BDCF60B5C}"/>
                    </a:ext>
                  </a:extLst>
                </p:cNvPr>
                <p:cNvCxnSpPr>
                  <a:stCxn id="140" idx="3"/>
                </p:cNvCxnSpPr>
                <p:nvPr/>
              </p:nvCxnSpPr>
              <p:spPr>
                <a:xfrm flipV="1">
                  <a:off x="6242913" y="3575898"/>
                  <a:ext cx="273490" cy="58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CDD1C40-B36F-4186-9CCF-5A28F4386D08}"/>
              </a:ext>
            </a:extLst>
          </p:cNvPr>
          <p:cNvGrpSpPr/>
          <p:nvPr/>
        </p:nvGrpSpPr>
        <p:grpSpPr>
          <a:xfrm>
            <a:off x="7285543" y="2793973"/>
            <a:ext cx="304003" cy="771248"/>
            <a:chOff x="6206928" y="3987678"/>
            <a:chExt cx="304003" cy="771248"/>
          </a:xfrm>
        </p:grpSpPr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E9430372-BF12-4B98-B7B6-9E5B625B9BE9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293843" cy="301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161">
              <a:extLst>
                <a:ext uri="{FF2B5EF4-FFF2-40B4-BE49-F238E27FC236}">
                  <a16:creationId xmlns:a16="http://schemas.microsoft.com/office/drawing/2014/main" id="{1B40396C-4B5A-4FE1-9D5A-7CF81CA5D123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4287340"/>
              <a:ext cx="304003" cy="4715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單箭頭接點 162">
              <a:extLst>
                <a:ext uri="{FF2B5EF4-FFF2-40B4-BE49-F238E27FC236}">
                  <a16:creationId xmlns:a16="http://schemas.microsoft.com/office/drawing/2014/main" id="{2526F3F4-2FF6-434E-87CD-FFEED013E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928" y="3989588"/>
              <a:ext cx="293843" cy="2977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163">
              <a:extLst>
                <a:ext uri="{FF2B5EF4-FFF2-40B4-BE49-F238E27FC236}">
                  <a16:creationId xmlns:a16="http://schemas.microsoft.com/office/drawing/2014/main" id="{25F9BF07-B7CF-4E1D-A9F9-33004D11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4289250"/>
              <a:ext cx="283683" cy="4677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單箭頭接點 164">
              <a:extLst>
                <a:ext uri="{FF2B5EF4-FFF2-40B4-BE49-F238E27FC236}">
                  <a16:creationId xmlns:a16="http://schemas.microsoft.com/office/drawing/2014/main" id="{7FC2C37C-05F8-4106-9756-40BA2D016A4A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304003" cy="7712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65">
              <a:extLst>
                <a:ext uri="{FF2B5EF4-FFF2-40B4-BE49-F238E27FC236}">
                  <a16:creationId xmlns:a16="http://schemas.microsoft.com/office/drawing/2014/main" id="{7D41FBD1-1F0B-4AC3-A18A-33EB3BE7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3989588"/>
              <a:ext cx="283683" cy="7674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95D024B9-5862-41EA-84B4-1C796859337B}"/>
              </a:ext>
            </a:extLst>
          </p:cNvPr>
          <p:cNvGrpSpPr/>
          <p:nvPr/>
        </p:nvGrpSpPr>
        <p:grpSpPr>
          <a:xfrm>
            <a:off x="5177172" y="2791506"/>
            <a:ext cx="304003" cy="771248"/>
            <a:chOff x="6206928" y="3987678"/>
            <a:chExt cx="304003" cy="771248"/>
          </a:xfrm>
        </p:grpSpPr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1C2F3509-06FA-4C73-BF88-594F55528C4B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293843" cy="301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單箭頭接點 169">
              <a:extLst>
                <a:ext uri="{FF2B5EF4-FFF2-40B4-BE49-F238E27FC236}">
                  <a16:creationId xmlns:a16="http://schemas.microsoft.com/office/drawing/2014/main" id="{7C0E5378-4A1A-4500-9333-47A1B31C1694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4287340"/>
              <a:ext cx="304003" cy="4715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>
              <a:extLst>
                <a:ext uri="{FF2B5EF4-FFF2-40B4-BE49-F238E27FC236}">
                  <a16:creationId xmlns:a16="http://schemas.microsoft.com/office/drawing/2014/main" id="{26C0DDDC-E517-4FE9-889B-B3510310D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928" y="3989588"/>
              <a:ext cx="293843" cy="2977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>
              <a:extLst>
                <a:ext uri="{FF2B5EF4-FFF2-40B4-BE49-F238E27FC236}">
                  <a16:creationId xmlns:a16="http://schemas.microsoft.com/office/drawing/2014/main" id="{81284C87-47A4-4714-8E45-0113F595B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4289250"/>
              <a:ext cx="283683" cy="4677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6206460E-89DB-40E0-8BD6-6A17D705F1C1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304003" cy="7712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94CC0D6C-3DE1-4A2E-A761-B0FBD23FE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3989588"/>
              <a:ext cx="283683" cy="7674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" name="群組 470">
            <a:extLst>
              <a:ext uri="{FF2B5EF4-FFF2-40B4-BE49-F238E27FC236}">
                <a16:creationId xmlns:a16="http://schemas.microsoft.com/office/drawing/2014/main" id="{DE93ABE3-3663-4614-8AFA-CBD2F4653590}"/>
              </a:ext>
            </a:extLst>
          </p:cNvPr>
          <p:cNvGrpSpPr/>
          <p:nvPr/>
        </p:nvGrpSpPr>
        <p:grpSpPr>
          <a:xfrm>
            <a:off x="5450838" y="4100958"/>
            <a:ext cx="271769" cy="2277538"/>
            <a:chOff x="4122348" y="4220706"/>
            <a:chExt cx="246538" cy="1885443"/>
          </a:xfrm>
        </p:grpSpPr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18EB661B-2331-4529-A79E-FE22AD13616D}"/>
                </a:ext>
              </a:extLst>
            </p:cNvPr>
            <p:cNvSpPr/>
            <p:nvPr/>
          </p:nvSpPr>
          <p:spPr>
            <a:xfrm>
              <a:off x="4128139" y="4220706"/>
              <a:ext cx="234958" cy="1885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9" name="橢圓 378"/>
            <p:cNvSpPr/>
            <p:nvPr/>
          </p:nvSpPr>
          <p:spPr>
            <a:xfrm flipH="1">
              <a:off x="4188940" y="454045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p:sp>
          <p:nvSpPr>
            <p:cNvPr id="380" name="橢圓 379"/>
            <p:cNvSpPr/>
            <p:nvPr/>
          </p:nvSpPr>
          <p:spPr>
            <a:xfrm flipH="1">
              <a:off x="4194253" y="591610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p:sp>
          <p:nvSpPr>
            <p:cNvPr id="381" name="文字方塊 380"/>
            <p:cNvSpPr txBox="1"/>
            <p:nvPr/>
          </p:nvSpPr>
          <p:spPr>
            <a:xfrm>
              <a:off x="4122348" y="4797294"/>
              <a:ext cx="2465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6B98F3BB-4AD9-48EE-A931-0E49C022786A}"/>
                </a:ext>
              </a:extLst>
            </p:cNvPr>
            <p:cNvSpPr/>
            <p:nvPr/>
          </p:nvSpPr>
          <p:spPr>
            <a:xfrm flipH="1">
              <a:off x="4188940" y="429919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</p:grpSp>
      <p:cxnSp>
        <p:nvCxnSpPr>
          <p:cNvPr id="112" name="肘形接點 111"/>
          <p:cNvCxnSpPr>
            <a:endCxn id="28" idx="1"/>
          </p:cNvCxnSpPr>
          <p:nvPr/>
        </p:nvCxnSpPr>
        <p:spPr>
          <a:xfrm rot="5400000" flipH="1" flipV="1">
            <a:off x="3074711" y="2816652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接點 117"/>
          <p:cNvCxnSpPr>
            <a:endCxn id="191" idx="1"/>
          </p:cNvCxnSpPr>
          <p:nvPr/>
        </p:nvCxnSpPr>
        <p:spPr>
          <a:xfrm rot="16200000" flipH="1">
            <a:off x="2988376" y="3193061"/>
            <a:ext cx="479263" cy="287572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E031E317-A814-4391-9EFA-D878C5E4D010}"/>
              </a:ext>
            </a:extLst>
          </p:cNvPr>
          <p:cNvCxnSpPr>
            <a:cxnSpLocks/>
          </p:cNvCxnSpPr>
          <p:nvPr/>
        </p:nvCxnSpPr>
        <p:spPr>
          <a:xfrm flipV="1">
            <a:off x="2417887" y="3106803"/>
            <a:ext cx="943747" cy="169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肘形接點 129"/>
          <p:cNvCxnSpPr/>
          <p:nvPr/>
        </p:nvCxnSpPr>
        <p:spPr>
          <a:xfrm rot="5400000" flipH="1" flipV="1">
            <a:off x="3074712" y="2816652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/>
          <p:nvPr/>
        </p:nvCxnSpPr>
        <p:spPr>
          <a:xfrm rot="16200000" flipH="1">
            <a:off x="2988377" y="3193062"/>
            <a:ext cx="479263" cy="287572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E031E317-A814-4391-9EFA-D878C5E4D010}"/>
              </a:ext>
            </a:extLst>
          </p:cNvPr>
          <p:cNvCxnSpPr>
            <a:cxnSpLocks/>
          </p:cNvCxnSpPr>
          <p:nvPr/>
        </p:nvCxnSpPr>
        <p:spPr>
          <a:xfrm>
            <a:off x="2003601" y="3106204"/>
            <a:ext cx="464064" cy="144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接點 132"/>
          <p:cNvCxnSpPr/>
          <p:nvPr/>
        </p:nvCxnSpPr>
        <p:spPr>
          <a:xfrm rot="5400000" flipH="1" flipV="1">
            <a:off x="3074713" y="2816653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2404947" y="3115637"/>
            <a:ext cx="3181776" cy="985321"/>
            <a:chOff x="2626901" y="3115637"/>
            <a:chExt cx="2945378" cy="985321"/>
          </a:xfrm>
        </p:grpSpPr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C8D6D999-858C-4536-819C-AEF3469F3F87}"/>
                </a:ext>
              </a:extLst>
            </p:cNvPr>
            <p:cNvCxnSpPr>
              <a:cxnSpLocks/>
              <a:stCxn id="377" idx="0"/>
            </p:cNvCxnSpPr>
            <p:nvPr/>
          </p:nvCxnSpPr>
          <p:spPr>
            <a:xfrm flipH="1" flipV="1">
              <a:off x="5566713" y="3934063"/>
              <a:ext cx="5566" cy="1668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線單箭頭接點 453">
              <a:extLst>
                <a:ext uri="{FF2B5EF4-FFF2-40B4-BE49-F238E27FC236}">
                  <a16:creationId xmlns:a16="http://schemas.microsoft.com/office/drawing/2014/main" id="{E423647D-BEFD-4801-AB77-05E09F610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901" y="3115637"/>
              <a:ext cx="3207" cy="8204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7" name="直線接點 456">
              <a:extLst>
                <a:ext uri="{FF2B5EF4-FFF2-40B4-BE49-F238E27FC236}">
                  <a16:creationId xmlns:a16="http://schemas.microsoft.com/office/drawing/2014/main" id="{DFA424D0-1767-413D-8955-3DD6431DA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0794" y="3936263"/>
              <a:ext cx="2935919" cy="200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431642" y="4873343"/>
            <a:ext cx="1543921" cy="601307"/>
            <a:chOff x="4290630" y="5234605"/>
            <a:chExt cx="1543921" cy="60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51773C85-B4FD-4D59-942D-050C415E234D}"/>
                    </a:ext>
                  </a:extLst>
                </p:cNvPr>
                <p:cNvSpPr txBox="1"/>
                <p:nvPr/>
              </p:nvSpPr>
              <p:spPr>
                <a:xfrm>
                  <a:off x="4870257" y="5234605"/>
                  <a:ext cx="384665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TW" altLang="en-US" sz="9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51773C85-B4FD-4D59-942D-050C415E2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257" y="5234605"/>
                  <a:ext cx="384665" cy="161583"/>
                </a:xfrm>
                <a:prstGeom prst="rect">
                  <a:avLst/>
                </a:prstGeom>
                <a:blipFill>
                  <a:blip r:embed="rId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4B48B31-0A86-4684-B1E9-EEEC6FAC6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0630" y="5396188"/>
              <a:ext cx="1543921" cy="439724"/>
            </a:xfrm>
            <a:prstGeom prst="rect">
              <a:avLst/>
            </a:prstGeom>
          </p:spPr>
        </p:pic>
      </p:grpSp>
      <p:cxnSp>
        <p:nvCxnSpPr>
          <p:cNvPr id="407" name="直線單箭頭接點 406">
            <a:extLst>
              <a:ext uri="{FF2B5EF4-FFF2-40B4-BE49-F238E27FC236}">
                <a16:creationId xmlns:a16="http://schemas.microsoft.com/office/drawing/2014/main" id="{E031E317-A814-4391-9EFA-D878C5E4D010}"/>
              </a:ext>
            </a:extLst>
          </p:cNvPr>
          <p:cNvCxnSpPr>
            <a:cxnSpLocks/>
            <a:stCxn id="13" idx="3"/>
            <a:endCxn id="372" idx="1"/>
          </p:cNvCxnSpPr>
          <p:nvPr/>
        </p:nvCxnSpPr>
        <p:spPr>
          <a:xfrm flipV="1">
            <a:off x="1975563" y="5253994"/>
            <a:ext cx="813168" cy="79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3" name="群組 472">
            <a:extLst>
              <a:ext uri="{FF2B5EF4-FFF2-40B4-BE49-F238E27FC236}">
                <a16:creationId xmlns:a16="http://schemas.microsoft.com/office/drawing/2014/main" id="{47169A8A-61D5-44A4-9F2A-015FD341461F}"/>
              </a:ext>
            </a:extLst>
          </p:cNvPr>
          <p:cNvGrpSpPr/>
          <p:nvPr/>
        </p:nvGrpSpPr>
        <p:grpSpPr>
          <a:xfrm>
            <a:off x="2784862" y="4752492"/>
            <a:ext cx="250407" cy="801245"/>
            <a:chOff x="2528555" y="4751000"/>
            <a:chExt cx="250407" cy="801245"/>
          </a:xfrm>
        </p:grpSpPr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18EB661B-2331-4529-A79E-FE22AD13616D}"/>
                </a:ext>
              </a:extLst>
            </p:cNvPr>
            <p:cNvSpPr/>
            <p:nvPr/>
          </p:nvSpPr>
          <p:spPr>
            <a:xfrm>
              <a:off x="2528555" y="4751000"/>
              <a:ext cx="234958" cy="8012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68" name="橢圓 367"/>
            <p:cNvSpPr/>
            <p:nvPr/>
          </p:nvSpPr>
          <p:spPr>
            <a:xfrm flipH="1">
              <a:off x="2588906" y="4995539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p:sp>
          <p:nvSpPr>
            <p:cNvPr id="370" name="橢圓 369"/>
            <p:cNvSpPr/>
            <p:nvPr/>
          </p:nvSpPr>
          <p:spPr>
            <a:xfrm flipH="1">
              <a:off x="2588906" y="5374017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2" name="文字方塊 371"/>
                <p:cNvSpPr txBox="1"/>
                <p:nvPr/>
              </p:nvSpPr>
              <p:spPr>
                <a:xfrm>
                  <a:off x="2532424" y="5114002"/>
                  <a:ext cx="2465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2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altLang="zh-TW" sz="12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72" name="文字方塊 3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2424" y="5114002"/>
                  <a:ext cx="24653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2" name="橢圓 381"/>
            <p:cNvSpPr/>
            <p:nvPr/>
          </p:nvSpPr>
          <p:spPr>
            <a:xfrm flipH="1">
              <a:off x="2588905" y="479585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</p:grpSp>
      <p:grpSp>
        <p:nvGrpSpPr>
          <p:cNvPr id="461" name="群組 460"/>
          <p:cNvGrpSpPr/>
          <p:nvPr/>
        </p:nvGrpSpPr>
        <p:grpSpPr>
          <a:xfrm>
            <a:off x="3173122" y="4910243"/>
            <a:ext cx="2277716" cy="562668"/>
            <a:chOff x="2916819" y="5592967"/>
            <a:chExt cx="2277716" cy="562668"/>
          </a:xfrm>
        </p:grpSpPr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18EB661B-2331-4529-A79E-FE22AD13616D}"/>
                </a:ext>
              </a:extLst>
            </p:cNvPr>
            <p:cNvSpPr/>
            <p:nvPr/>
          </p:nvSpPr>
          <p:spPr>
            <a:xfrm>
              <a:off x="2994695" y="5822463"/>
              <a:ext cx="793289" cy="2366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smtClean="0">
                  <a:solidFill>
                    <a:schemeClr val="tx1"/>
                  </a:solidFill>
                </a:rPr>
                <a:t>LSTM(257)</a:t>
              </a:r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97" name="弧形接點 196"/>
            <p:cNvCxnSpPr>
              <a:stCxn id="196" idx="3"/>
              <a:endCxn id="196" idx="0"/>
            </p:cNvCxnSpPr>
            <p:nvPr/>
          </p:nvCxnSpPr>
          <p:spPr>
            <a:xfrm flipH="1" flipV="1">
              <a:off x="3391340" y="5822463"/>
              <a:ext cx="396644" cy="118323"/>
            </a:xfrm>
            <a:prstGeom prst="curvedConnector4">
              <a:avLst>
                <a:gd name="adj1" fmla="val -24335"/>
                <a:gd name="adj2" fmla="val 237387"/>
              </a:avLst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8" name="矩形 197"/>
            <p:cNvSpPr/>
            <p:nvPr/>
          </p:nvSpPr>
          <p:spPr>
            <a:xfrm>
              <a:off x="2916819" y="5592967"/>
              <a:ext cx="1988053" cy="562668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sz="1200" dirty="0" smtClean="0">
                  <a:solidFill>
                    <a:srgbClr val="7030A0"/>
                  </a:solidFill>
                </a:rPr>
                <a:t>(2)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195" name="直線單箭頭接點 194">
              <a:extLst>
                <a:ext uri="{FF2B5EF4-FFF2-40B4-BE49-F238E27FC236}">
                  <a16:creationId xmlns:a16="http://schemas.microsoft.com/office/drawing/2014/main" id="{34EDB160-049C-433A-94F5-20E6CEB47D4A}"/>
                </a:ext>
              </a:extLst>
            </p:cNvPr>
            <p:cNvCxnSpPr/>
            <p:nvPr/>
          </p:nvCxnSpPr>
          <p:spPr>
            <a:xfrm flipV="1">
              <a:off x="3787984" y="5922451"/>
              <a:ext cx="1406551" cy="1833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3" name="直線單箭頭接點 412">
            <a:extLst>
              <a:ext uri="{FF2B5EF4-FFF2-40B4-BE49-F238E27FC236}">
                <a16:creationId xmlns:a16="http://schemas.microsoft.com/office/drawing/2014/main" id="{34EDB160-049C-433A-94F5-20E6CEB47D4A}"/>
              </a:ext>
            </a:extLst>
          </p:cNvPr>
          <p:cNvCxnSpPr>
            <a:stCxn id="372" idx="3"/>
            <a:endCxn id="196" idx="1"/>
          </p:cNvCxnSpPr>
          <p:nvPr/>
        </p:nvCxnSpPr>
        <p:spPr>
          <a:xfrm>
            <a:off x="3035269" y="5253994"/>
            <a:ext cx="215729" cy="40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群組 451"/>
          <p:cNvGrpSpPr/>
          <p:nvPr/>
        </p:nvGrpSpPr>
        <p:grpSpPr>
          <a:xfrm>
            <a:off x="10468523" y="1575640"/>
            <a:ext cx="1568086" cy="727548"/>
            <a:chOff x="10447468" y="2666129"/>
            <a:chExt cx="1568086" cy="727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11085049" y="2666129"/>
                  <a:ext cx="292924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TW" altLang="en-US" sz="1050" i="1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5049" y="2666129"/>
                  <a:ext cx="292924" cy="161583"/>
                </a:xfrm>
                <a:prstGeom prst="rect">
                  <a:avLst/>
                </a:prstGeom>
                <a:blipFill>
                  <a:blip r:embed="rId1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7" name="圖片 18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47468" y="2831868"/>
              <a:ext cx="1568086" cy="561809"/>
            </a:xfrm>
            <a:prstGeom prst="rect">
              <a:avLst/>
            </a:prstGeom>
          </p:spPr>
        </p:pic>
      </p:grpSp>
      <p:grpSp>
        <p:nvGrpSpPr>
          <p:cNvPr id="63" name="群組 62"/>
          <p:cNvGrpSpPr/>
          <p:nvPr/>
        </p:nvGrpSpPr>
        <p:grpSpPr>
          <a:xfrm>
            <a:off x="437445" y="2759246"/>
            <a:ext cx="1564686" cy="711561"/>
            <a:chOff x="450932" y="2686907"/>
            <a:chExt cx="1564686" cy="711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1079496" y="2686907"/>
                  <a:ext cx="292924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sz="1050" i="1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496" y="2686907"/>
                  <a:ext cx="292924" cy="161583"/>
                </a:xfrm>
                <a:prstGeom prst="rect">
                  <a:avLst/>
                </a:prstGeom>
                <a:blipFill>
                  <a:blip r:embed="rId16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0932" y="2831868"/>
              <a:ext cx="1564686" cy="566600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6188953" y="5331514"/>
            <a:ext cx="6275158" cy="733855"/>
            <a:chOff x="6142008" y="4767482"/>
            <a:chExt cx="6275158" cy="733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/>
                <p:cNvSpPr txBox="1"/>
                <p:nvPr/>
              </p:nvSpPr>
              <p:spPr>
                <a:xfrm>
                  <a:off x="6142008" y="4978117"/>
                  <a:ext cx="627515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𝑀𝑆𝐸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 (                      ,                )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4" name="文字方塊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008" y="4978117"/>
                  <a:ext cx="627515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群組 458"/>
            <p:cNvGrpSpPr/>
            <p:nvPr/>
          </p:nvGrpSpPr>
          <p:grpSpPr>
            <a:xfrm>
              <a:off x="10220338" y="4782171"/>
              <a:ext cx="1568086" cy="698439"/>
              <a:chOff x="10220338" y="4782171"/>
              <a:chExt cx="1568086" cy="6984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文字方塊 222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9326" y="4782171"/>
                    <a:ext cx="292924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TW" altLang="en-US" sz="1050" i="1" dirty="0"/>
                  </a:p>
                </p:txBody>
              </p:sp>
            </mc:Choice>
            <mc:Fallback xmlns="">
              <p:sp>
                <p:nvSpPr>
                  <p:cNvPr id="223" name="文字方塊 222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9326" y="4782171"/>
                    <a:ext cx="292924" cy="16158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16" name="圖片 21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20338" y="4918801"/>
                <a:ext cx="1568086" cy="561809"/>
              </a:xfrm>
              <a:prstGeom prst="rect">
                <a:avLst/>
              </a:prstGeom>
            </p:spPr>
          </p:pic>
        </p:grpSp>
        <p:grpSp>
          <p:nvGrpSpPr>
            <p:cNvPr id="458" name="群組 457"/>
            <p:cNvGrpSpPr/>
            <p:nvPr/>
          </p:nvGrpSpPr>
          <p:grpSpPr>
            <a:xfrm>
              <a:off x="8324052" y="4767482"/>
              <a:ext cx="1568086" cy="727514"/>
              <a:chOff x="8324052" y="4767482"/>
              <a:chExt cx="1568086" cy="727514"/>
            </a:xfrm>
          </p:grpSpPr>
          <p:pic>
            <p:nvPicPr>
              <p:cNvPr id="450" name="圖片 44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24052" y="4929004"/>
                <a:ext cx="1568086" cy="5659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33" y="4767482"/>
                    <a:ext cx="292924" cy="164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altLang="zh-TW" sz="105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05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zh-TW" altLang="en-US" sz="105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33" y="4767482"/>
                    <a:ext cx="292924" cy="1645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22222" r="-27083" b="-740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7" name="群組 176"/>
          <p:cNvGrpSpPr/>
          <p:nvPr/>
        </p:nvGrpSpPr>
        <p:grpSpPr>
          <a:xfrm>
            <a:off x="10477769" y="2699894"/>
            <a:ext cx="1568086" cy="727514"/>
            <a:chOff x="8324052" y="4767482"/>
            <a:chExt cx="1568086" cy="727514"/>
          </a:xfrm>
        </p:grpSpPr>
        <p:pic>
          <p:nvPicPr>
            <p:cNvPr id="178" name="圖片 177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324052" y="4929004"/>
              <a:ext cx="1568086" cy="5659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文字方塊 183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8961633" y="4767482"/>
                  <a:ext cx="292924" cy="164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zh-TW" altLang="en-US" sz="105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字方塊 217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633" y="4767482"/>
                  <a:ext cx="292924" cy="164532"/>
                </a:xfrm>
                <a:prstGeom prst="rect">
                  <a:avLst/>
                </a:prstGeom>
                <a:blipFill>
                  <a:blip r:embed="rId21"/>
                  <a:stretch>
                    <a:fillRect t="-22222" r="-27083"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 rot="5400000">
                <a:off x="11049071" y="2312320"/>
                <a:ext cx="406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049071" y="2312320"/>
                <a:ext cx="40699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4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0" y="25654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Latent state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0" y="3894667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</a:rPr>
              <a:t>Enhanced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0" y="5232401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Reference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52225" y="430887"/>
            <a:ext cx="2653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7030A0"/>
                </a:solidFill>
              </a:rPr>
              <a:t>1 Layer LSTM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2" y="954107"/>
            <a:ext cx="9774527" cy="524286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0" y="1204036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dirty="0"/>
              <a:t>Electrical signal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16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1ABE2-4218-46DF-98DF-8C3F38C7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Conclusion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FCFE7B-505B-425C-A8DB-84664E708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52250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 </a:t>
            </a:r>
            <a:r>
              <a:rPr lang="en-US" altLang="zh-TW" sz="3200" dirty="0" smtClean="0"/>
              <a:t>We </a:t>
            </a:r>
            <a:r>
              <a:rPr lang="en-US" altLang="zh-TW" sz="3200" dirty="0"/>
              <a:t>use CNN to integrate two types of speech </a:t>
            </a:r>
            <a:r>
              <a:rPr lang="en-US" altLang="zh-TW" sz="3200" dirty="0" smtClean="0"/>
              <a:t>signals.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This structure improved PESQ, STOI, and ESTOI metric scores and outperforms the model which uses only audio signals for training.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3200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 Possible to train a model using </a:t>
            </a:r>
            <a:r>
              <a:rPr lang="en-US" altLang="zh-TW" sz="3200" dirty="0"/>
              <a:t>electrical </a:t>
            </a:r>
            <a:r>
              <a:rPr lang="en-US" altLang="zh-TW" sz="3200" dirty="0" smtClean="0"/>
              <a:t>signals only.</a:t>
            </a:r>
            <a:endParaRPr lang="en-US" altLang="zh-TW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5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1ABE2-4218-46DF-98DF-8C3F38C7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Outline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FCFE7B-505B-425C-A8DB-84664E708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</a:t>
            </a:r>
            <a:r>
              <a:rPr lang="en-US" altLang="zh-TW" sz="3200" dirty="0" smtClean="0"/>
              <a:t>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</a:t>
            </a:r>
            <a:r>
              <a:rPr lang="en-US" altLang="zh-TW" sz="3200" dirty="0" smtClean="0"/>
              <a:t>Smart Palate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</a:t>
            </a:r>
            <a:r>
              <a:rPr lang="en-US" altLang="zh-TW" sz="3200" dirty="0" smtClean="0"/>
              <a:t>Model </a:t>
            </a:r>
            <a:r>
              <a:rPr lang="en-US" altLang="zh-TW" sz="3200" dirty="0"/>
              <a:t>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Model Structure (Electrical Signal Only</a:t>
            </a:r>
            <a:r>
              <a:rPr lang="en-US" altLang="zh-TW" sz="32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</a:t>
            </a:r>
            <a:r>
              <a:rPr lang="en-US" altLang="zh-TW" sz="3200" dirty="0" smtClean="0"/>
              <a:t>Conclusion</a:t>
            </a:r>
            <a:endParaRPr lang="en-US" altLang="zh-TW" sz="32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8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01ABE2-4218-46DF-98DF-8C3F38C7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Scenario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FCFE7B-505B-425C-A8DB-84664E708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/>
              <a:t> </a:t>
            </a:r>
            <a:r>
              <a:rPr lang="en-US" altLang="zh-TW" sz="3200" dirty="0"/>
              <a:t>Injury to the Vocal </a:t>
            </a:r>
            <a:r>
              <a:rPr lang="en-US" altLang="zh-TW" sz="3200" dirty="0" smtClean="0"/>
              <a:t>Folds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</a:t>
            </a:r>
            <a:r>
              <a:rPr lang="en-US" altLang="zh-TW" sz="3200" dirty="0" smtClean="0"/>
              <a:t>Articulation disorders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Environmental </a:t>
            </a:r>
            <a:r>
              <a:rPr lang="en-US" altLang="zh-TW" sz="3200" dirty="0" smtClean="0"/>
              <a:t>noise</a:t>
            </a:r>
          </a:p>
          <a:p>
            <a:pPr marL="0" indent="0">
              <a:buNone/>
            </a:pP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Speech </a:t>
            </a:r>
            <a:r>
              <a:rPr lang="en-US" altLang="zh-TW" sz="3200" dirty="0"/>
              <a:t>E</a:t>
            </a:r>
            <a:r>
              <a:rPr lang="en-US" altLang="zh-TW" sz="3200" dirty="0" smtClean="0"/>
              <a:t>nhancement</a:t>
            </a:r>
            <a:endParaRPr lang="en-US" altLang="zh-TW" sz="3200" dirty="0" smtClean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3200" dirty="0" smtClean="0"/>
              <a:t> </a:t>
            </a:r>
            <a:r>
              <a:rPr lang="en-US" altLang="zh-TW" sz="3200" dirty="0" smtClean="0"/>
              <a:t>Audio signals</a:t>
            </a:r>
            <a:endParaRPr lang="en-US" altLang="zh-TW" sz="32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03972" y="4748640"/>
            <a:ext cx="5080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FF0000"/>
                </a:solidFill>
              </a:rPr>
              <a:t>+ Auxiliary equipment</a:t>
            </a:r>
            <a:endParaRPr lang="zh-TW" altLang="en-US" sz="3200" dirty="0"/>
          </a:p>
        </p:txBody>
      </p:sp>
      <p:grpSp>
        <p:nvGrpSpPr>
          <p:cNvPr id="7" name="群組 6"/>
          <p:cNvGrpSpPr/>
          <p:nvPr/>
        </p:nvGrpSpPr>
        <p:grpSpPr>
          <a:xfrm>
            <a:off x="8423985" y="1845734"/>
            <a:ext cx="2731695" cy="3753018"/>
            <a:chOff x="8423985" y="1825294"/>
            <a:chExt cx="2731695" cy="375301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985" y="1825294"/>
              <a:ext cx="2731695" cy="3270913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8489545" y="5116647"/>
              <a:ext cx="2600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/>
                <a:t>▲ </a:t>
              </a:r>
              <a:r>
                <a:rPr lang="en-US" altLang="zh-TW" sz="2400" dirty="0" smtClean="0"/>
                <a:t>Smart palate</a:t>
              </a:r>
              <a:endParaRPr lang="zh-TW" altLang="en-US" sz="2400" dirty="0"/>
            </a:p>
          </p:txBody>
        </p:sp>
      </p:grp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15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73" y="2408572"/>
            <a:ext cx="3775807" cy="36551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Smart Palate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3200" dirty="0" smtClean="0"/>
              <a:t> </a:t>
            </a:r>
            <a:r>
              <a:rPr lang="en-US" altLang="zh-TW" sz="3200" dirty="0" smtClean="0">
                <a:solidFill>
                  <a:srgbClr val="FF0000"/>
                </a:solidFill>
              </a:rPr>
              <a:t>124 </a:t>
            </a:r>
            <a:r>
              <a:rPr lang="en-US" altLang="zh-TW" sz="3200" dirty="0">
                <a:solidFill>
                  <a:srgbClr val="FF0000"/>
                </a:solidFill>
              </a:rPr>
              <a:t>gold </a:t>
            </a:r>
            <a:r>
              <a:rPr lang="en-US" altLang="zh-TW" sz="3200" dirty="0" smtClean="0">
                <a:solidFill>
                  <a:srgbClr val="FF0000"/>
                </a:solidFill>
              </a:rPr>
              <a:t>sensors</a:t>
            </a:r>
            <a:r>
              <a:rPr lang="en-US" altLang="zh-TW" sz="3200" dirty="0"/>
              <a:t> </a:t>
            </a:r>
            <a:r>
              <a:rPr lang="en-US" altLang="zh-TW" sz="3200" dirty="0" smtClean="0"/>
              <a:t>that capture </a:t>
            </a:r>
            <a:r>
              <a:rPr lang="en-US" altLang="zh-TW" sz="3200" dirty="0"/>
              <a:t>tongue placement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3200" dirty="0" smtClean="0"/>
              <a:t> Sampling </a:t>
            </a:r>
            <a:r>
              <a:rPr lang="en-US" altLang="zh-TW" sz="3200" dirty="0"/>
              <a:t>rate: </a:t>
            </a:r>
            <a:r>
              <a:rPr lang="en-US" altLang="zh-TW" sz="3200" dirty="0">
                <a:solidFill>
                  <a:srgbClr val="FF0000"/>
                </a:solidFill>
              </a:rPr>
              <a:t>100 </a:t>
            </a:r>
            <a:r>
              <a:rPr lang="en-US" altLang="zh-TW" sz="3200" dirty="0" smtClean="0">
                <a:solidFill>
                  <a:srgbClr val="FF0000"/>
                </a:solidFill>
              </a:rPr>
              <a:t>Hz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 With </a:t>
            </a:r>
            <a:r>
              <a:rPr lang="en-US" altLang="zh-TW" sz="3200" dirty="0" smtClean="0"/>
              <a:t>a </a:t>
            </a:r>
            <a:r>
              <a:rPr lang="en-US" altLang="zh-TW" sz="3200" dirty="0" smtClean="0"/>
              <a:t>microphone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3200" dirty="0"/>
              <a:t> M</a:t>
            </a:r>
            <a:r>
              <a:rPr lang="en-US" altLang="zh-TW" sz="3200" dirty="0" smtClean="0"/>
              <a:t>icrophone Sampling </a:t>
            </a:r>
            <a:r>
              <a:rPr lang="en-US" altLang="zh-TW" sz="3200" dirty="0"/>
              <a:t>rate: </a:t>
            </a:r>
            <a:r>
              <a:rPr lang="en-US" altLang="zh-TW" sz="3200" dirty="0" smtClean="0">
                <a:solidFill>
                  <a:srgbClr val="FF0000"/>
                </a:solidFill>
              </a:rPr>
              <a:t>44.1k </a:t>
            </a:r>
            <a:r>
              <a:rPr lang="en-US" altLang="zh-TW" sz="3200" dirty="0">
                <a:solidFill>
                  <a:srgbClr val="FF0000"/>
                </a:solidFill>
              </a:rPr>
              <a:t>Hz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3200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3200" dirty="0" smtClean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3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t="46378"/>
          <a:stretch/>
        </p:blipFill>
        <p:spPr>
          <a:xfrm>
            <a:off x="1" y="3976778"/>
            <a:ext cx="12191999" cy="240870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4076"/>
            <a:ext cx="12192000" cy="1880596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/>
          <a:srcRect t="-33" b="54392"/>
          <a:stretch/>
        </p:blipFill>
        <p:spPr>
          <a:xfrm>
            <a:off x="0" y="1994672"/>
            <a:ext cx="12191999" cy="205023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30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EB0A8A-77E1-441B-B2E4-58420AFD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07040" cy="1450757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+mn-lt"/>
              </a:rPr>
              <a:t>Model Structure</a:t>
            </a:r>
            <a:endParaRPr lang="zh-TW" altLang="en-US" dirty="0">
              <a:latin typeface="+mn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>
            <a:off x="8052276" y="2798559"/>
            <a:ext cx="232782" cy="30726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單箭頭接點 230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>
            <a:off x="8026939" y="3098408"/>
            <a:ext cx="258119" cy="741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F732A9C5-7FA5-4110-898E-C9FD94061935}"/>
              </a:ext>
            </a:extLst>
          </p:cNvPr>
          <p:cNvCxnSpPr>
            <a:endCxn id="211" idx="1"/>
          </p:cNvCxnSpPr>
          <p:nvPr/>
        </p:nvCxnSpPr>
        <p:spPr>
          <a:xfrm flipV="1">
            <a:off x="8046507" y="3105825"/>
            <a:ext cx="238551" cy="456929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AA9CEA2-F9EA-44A4-8FEC-3107914A61FB}"/>
              </a:ext>
            </a:extLst>
          </p:cNvPr>
          <p:cNvGrpSpPr/>
          <p:nvPr/>
        </p:nvGrpSpPr>
        <p:grpSpPr>
          <a:xfrm>
            <a:off x="3165946" y="1779558"/>
            <a:ext cx="7302577" cy="2089797"/>
            <a:chOff x="3165946" y="1779558"/>
            <a:chExt cx="7302577" cy="2089797"/>
          </a:xfrm>
        </p:grpSpPr>
        <p:grpSp>
          <p:nvGrpSpPr>
            <p:cNvPr id="95" name="群組 94"/>
            <p:cNvGrpSpPr/>
            <p:nvPr/>
          </p:nvGrpSpPr>
          <p:grpSpPr>
            <a:xfrm>
              <a:off x="7541147" y="2353567"/>
              <a:ext cx="495065" cy="1420170"/>
              <a:chOff x="9653051" y="2804588"/>
              <a:chExt cx="495065" cy="788755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9653051" y="2804588"/>
                <a:ext cx="78602" cy="788754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10061767" y="2804588"/>
                <a:ext cx="86349" cy="788755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字方塊 43"/>
                  <p:cNvSpPr txBox="1"/>
                  <p:nvPr/>
                </p:nvSpPr>
                <p:spPr>
                  <a:xfrm>
                    <a:off x="9772885" y="3104154"/>
                    <a:ext cx="247650" cy="4031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⃛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44" name="文字方塊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72885" y="3104154"/>
                    <a:ext cx="247650" cy="4031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1220" t="-840" r="-731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6" name="群組 425"/>
            <p:cNvGrpSpPr/>
            <p:nvPr/>
          </p:nvGrpSpPr>
          <p:grpSpPr>
            <a:xfrm>
              <a:off x="8179857" y="2344202"/>
              <a:ext cx="2288666" cy="1420168"/>
              <a:chOff x="7204283" y="2352783"/>
              <a:chExt cx="2288666" cy="1420168"/>
            </a:xfrm>
          </p:grpSpPr>
          <p:grpSp>
            <p:nvGrpSpPr>
              <p:cNvPr id="94" name="群組 93"/>
              <p:cNvGrpSpPr/>
              <p:nvPr/>
            </p:nvGrpSpPr>
            <p:grpSpPr>
              <a:xfrm>
                <a:off x="7204283" y="2352783"/>
                <a:ext cx="2288666" cy="1420168"/>
                <a:chOff x="6347445" y="2627137"/>
                <a:chExt cx="2288666" cy="706359"/>
              </a:xfrm>
            </p:grpSpPr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A07C917C-5DC5-48EA-A7B6-24B69CC2C288}"/>
                    </a:ext>
                  </a:extLst>
                </p:cNvPr>
                <p:cNvSpPr/>
                <p:nvPr/>
              </p:nvSpPr>
              <p:spPr>
                <a:xfrm>
                  <a:off x="6347445" y="2627137"/>
                  <a:ext cx="2040481" cy="706359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zh-TW" sz="1200" dirty="0" smtClean="0">
                      <a:solidFill>
                        <a:srgbClr val="C00000"/>
                      </a:solidFill>
                    </a:rPr>
                    <a:t>Linear </a:t>
                  </a:r>
                  <a:r>
                    <a:rPr lang="en-US" altLang="zh-TW" sz="1200" dirty="0">
                      <a:solidFill>
                        <a:srgbClr val="C00000"/>
                      </a:solidFill>
                    </a:rPr>
                    <a:t>Layer</a:t>
                  </a:r>
                  <a:endParaRPr lang="zh-TW" altLang="en-US" sz="9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91" name="直線單箭頭接點 90">
                  <a:extLst>
                    <a:ext uri="{FF2B5EF4-FFF2-40B4-BE49-F238E27FC236}">
                      <a16:creationId xmlns:a16="http://schemas.microsoft.com/office/drawing/2014/main" id="{24E82DAD-8AAA-457D-B8DC-4D6A1498DB47}"/>
                    </a:ext>
                  </a:extLst>
                </p:cNvPr>
                <p:cNvCxnSpPr>
                  <a:cxnSpLocks/>
                  <a:stCxn id="211" idx="3"/>
                  <a:endCxn id="212" idx="1"/>
                </p:cNvCxnSpPr>
                <p:nvPr/>
              </p:nvCxnSpPr>
              <p:spPr>
                <a:xfrm>
                  <a:off x="7245935" y="3005951"/>
                  <a:ext cx="248185" cy="2031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單箭頭接點 174">
                  <a:extLst>
                    <a:ext uri="{FF2B5EF4-FFF2-40B4-BE49-F238E27FC236}">
                      <a16:creationId xmlns:a16="http://schemas.microsoft.com/office/drawing/2014/main" id="{672E436F-8BCB-4864-A574-811C1954D0AB}"/>
                    </a:ext>
                  </a:extLst>
                </p:cNvPr>
                <p:cNvCxnSpPr>
                  <a:cxnSpLocks/>
                  <a:stCxn id="212" idx="3"/>
                </p:cNvCxnSpPr>
                <p:nvPr/>
              </p:nvCxnSpPr>
              <p:spPr>
                <a:xfrm>
                  <a:off x="8287409" y="3007982"/>
                  <a:ext cx="348702" cy="2849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" name="矩形 210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7309484" y="2996083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Linear(128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矩形 211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8350958" y="3000166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Linear(257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C6EFDA86-B03F-4EB7-AFE1-6B25095571F6}"/>
                </a:ext>
              </a:extLst>
            </p:cNvPr>
            <p:cNvGrpSpPr/>
            <p:nvPr/>
          </p:nvGrpSpPr>
          <p:grpSpPr>
            <a:xfrm>
              <a:off x="3273548" y="2344203"/>
              <a:ext cx="2187958" cy="1420170"/>
              <a:chOff x="3273548" y="2344203"/>
              <a:chExt cx="2187958" cy="1420170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C41878FD-CCF4-4D79-9F20-1C0B9D6395E9}"/>
                  </a:ext>
                </a:extLst>
              </p:cNvPr>
              <p:cNvSpPr/>
              <p:nvPr/>
            </p:nvSpPr>
            <p:spPr>
              <a:xfrm>
                <a:off x="3273548" y="2344203"/>
                <a:ext cx="2048651" cy="1420170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>
                    <a:solidFill>
                      <a:srgbClr val="08306B"/>
                    </a:solidFill>
                  </a:rPr>
                  <a:t>CNN Block</a:t>
                </a:r>
                <a:endParaRPr lang="zh-TW" altLang="en-US" sz="1200" dirty="0">
                  <a:solidFill>
                    <a:srgbClr val="08306B"/>
                  </a:solidFill>
                </a:endParaRPr>
              </a:p>
            </p:txBody>
          </p: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57644A3A-74B6-4727-BD59-E359C21DAD72}"/>
                  </a:ext>
                </a:extLst>
              </p:cNvPr>
              <p:cNvGrpSpPr/>
              <p:nvPr/>
            </p:nvGrpSpPr>
            <p:grpSpPr>
              <a:xfrm>
                <a:off x="3361633" y="2688818"/>
                <a:ext cx="1038631" cy="1005983"/>
                <a:chOff x="3361633" y="2688818"/>
                <a:chExt cx="1038631" cy="1005983"/>
              </a:xfrm>
            </p:grpSpPr>
            <p:cxnSp>
              <p:nvCxnSpPr>
                <p:cNvPr id="78" name="直線單箭頭接點 77">
                  <a:extLst>
                    <a:ext uri="{FF2B5EF4-FFF2-40B4-BE49-F238E27FC236}">
                      <a16:creationId xmlns:a16="http://schemas.microsoft.com/office/drawing/2014/main" id="{34EDB160-049C-433A-94F5-20E6CEB47D4A}"/>
                    </a:ext>
                  </a:extLst>
                </p:cNvPr>
                <p:cNvCxnSpPr>
                  <a:cxnSpLocks/>
                  <a:stCxn id="28" idx="3"/>
                </p:cNvCxnSpPr>
                <p:nvPr/>
              </p:nvCxnSpPr>
              <p:spPr>
                <a:xfrm>
                  <a:off x="4154922" y="2807141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單箭頭接點 193">
                  <a:extLst>
                    <a:ext uri="{FF2B5EF4-FFF2-40B4-BE49-F238E27FC236}">
                      <a16:creationId xmlns:a16="http://schemas.microsoft.com/office/drawing/2014/main" id="{34EDB160-049C-433A-94F5-20E6CEB47D4A}"/>
                    </a:ext>
                  </a:extLst>
                </p:cNvPr>
                <p:cNvCxnSpPr>
                  <a:cxnSpLocks/>
                  <a:stCxn id="191" idx="3"/>
                </p:cNvCxnSpPr>
                <p:nvPr/>
              </p:nvCxnSpPr>
              <p:spPr>
                <a:xfrm>
                  <a:off x="4165082" y="3576479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線單箭頭接點 202">
                  <a:extLst>
                    <a:ext uri="{FF2B5EF4-FFF2-40B4-BE49-F238E27FC236}">
                      <a16:creationId xmlns:a16="http://schemas.microsoft.com/office/drawing/2014/main" id="{F732A9C5-7FA5-4110-898E-C9FD94061935}"/>
                    </a:ext>
                  </a:extLst>
                </p:cNvPr>
                <p:cNvCxnSpPr>
                  <a:cxnSpLocks/>
                  <a:stCxn id="188" idx="3"/>
                </p:cNvCxnSpPr>
                <p:nvPr/>
              </p:nvCxnSpPr>
              <p:spPr>
                <a:xfrm>
                  <a:off x="4154922" y="3106803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61633" y="2688818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Conv_1_1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61633" y="2988480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18EB661B-2331-4529-A79E-FE22AD13616D}"/>
                    </a:ext>
                  </a:extLst>
                </p:cNvPr>
                <p:cNvSpPr/>
                <p:nvPr/>
              </p:nvSpPr>
              <p:spPr>
                <a:xfrm>
                  <a:off x="3371793" y="3458156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Conv_1_16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文字方塊 207"/>
                    <p:cNvSpPr txBox="1"/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208" name="文字方塊 2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45EAB537-1B71-4E78-9911-DCF2613417C5}"/>
                  </a:ext>
                </a:extLst>
              </p:cNvPr>
              <p:cNvGrpSpPr/>
              <p:nvPr/>
            </p:nvGrpSpPr>
            <p:grpSpPr>
              <a:xfrm>
                <a:off x="4380497" y="2686908"/>
                <a:ext cx="1081009" cy="1005982"/>
                <a:chOff x="5435394" y="2688819"/>
                <a:chExt cx="1081009" cy="1005982"/>
              </a:xfrm>
            </p:grpSpPr>
            <p:cxnSp>
              <p:nvCxnSpPr>
                <p:cNvPr id="72" name="直線單箭頭接點 71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34" idx="3"/>
                </p:cNvCxnSpPr>
                <p:nvPr/>
              </p:nvCxnSpPr>
              <p:spPr>
                <a:xfrm flipV="1">
                  <a:off x="6232753" y="2807140"/>
                  <a:ext cx="28365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35394" y="2688819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35394" y="2988481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21100FA8-308D-4E31-9279-06110178C1D0}"/>
                    </a:ext>
                  </a:extLst>
                </p:cNvPr>
                <p:cNvSpPr/>
                <p:nvPr/>
              </p:nvSpPr>
              <p:spPr>
                <a:xfrm>
                  <a:off x="5445554" y="3458157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0" name="文字方塊 209"/>
                    <p:cNvSpPr txBox="1"/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210" name="文字方塊 2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21" name="直線單箭頭接點 220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189" idx="3"/>
                </p:cNvCxnSpPr>
                <p:nvPr/>
              </p:nvCxnSpPr>
              <p:spPr>
                <a:xfrm flipV="1">
                  <a:off x="6232753" y="3100344"/>
                  <a:ext cx="279357" cy="64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線單箭頭接點 221">
                  <a:extLst>
                    <a:ext uri="{FF2B5EF4-FFF2-40B4-BE49-F238E27FC236}">
                      <a16:creationId xmlns:a16="http://schemas.microsoft.com/office/drawing/2014/main" id="{E36B78D3-4312-4BCD-8ABA-3B63E01DAA20}"/>
                    </a:ext>
                  </a:extLst>
                </p:cNvPr>
                <p:cNvCxnSpPr>
                  <a:stCxn id="192" idx="3"/>
                </p:cNvCxnSpPr>
                <p:nvPr/>
              </p:nvCxnSpPr>
              <p:spPr>
                <a:xfrm flipV="1">
                  <a:off x="6242913" y="3575898"/>
                  <a:ext cx="273490" cy="58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5" name="矩形 264">
              <a:extLst>
                <a:ext uri="{FF2B5EF4-FFF2-40B4-BE49-F238E27FC236}">
                  <a16:creationId xmlns:a16="http://schemas.microsoft.com/office/drawing/2014/main" id="{C41878FD-CCF4-4D79-9F20-1C0B9D6395E9}"/>
                </a:ext>
              </a:extLst>
            </p:cNvPr>
            <p:cNvSpPr/>
            <p:nvPr/>
          </p:nvSpPr>
          <p:spPr>
            <a:xfrm>
              <a:off x="3165946" y="1779558"/>
              <a:ext cx="7121054" cy="2089797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b="1" dirty="0">
                  <a:solidFill>
                    <a:schemeClr val="tx1"/>
                  </a:solidFill>
                </a:rPr>
                <a:t>CNN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D3A2AEC1-10F7-4B3F-9873-4D4D5F2D97D9}"/>
                </a:ext>
              </a:extLst>
            </p:cNvPr>
            <p:cNvGrpSpPr/>
            <p:nvPr/>
          </p:nvGrpSpPr>
          <p:grpSpPr>
            <a:xfrm>
              <a:off x="5383614" y="2344202"/>
              <a:ext cx="2187958" cy="1420170"/>
              <a:chOff x="3273548" y="2344203"/>
              <a:chExt cx="2187958" cy="1420170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5A2AE95-64FF-4D94-8ACC-DE69D1025BA1}"/>
                  </a:ext>
                </a:extLst>
              </p:cNvPr>
              <p:cNvSpPr/>
              <p:nvPr/>
            </p:nvSpPr>
            <p:spPr>
              <a:xfrm>
                <a:off x="3273548" y="2344203"/>
                <a:ext cx="2048651" cy="1420170"/>
              </a:xfrm>
              <a:prstGeom prst="rect">
                <a:avLst/>
              </a:prstGeom>
              <a:noFill/>
              <a:ln w="19050">
                <a:solidFill>
                  <a:schemeClr val="accent5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>
                    <a:solidFill>
                      <a:srgbClr val="08306B"/>
                    </a:solidFill>
                  </a:rPr>
                  <a:t>CNN Block</a:t>
                </a:r>
                <a:endParaRPr lang="zh-TW" altLang="en-US" sz="1200" dirty="0">
                  <a:solidFill>
                    <a:srgbClr val="08306B"/>
                  </a:solidFill>
                </a:endParaRPr>
              </a:p>
            </p:txBody>
          </p:sp>
          <p:grpSp>
            <p:nvGrpSpPr>
              <p:cNvPr id="134" name="群組 133">
                <a:extLst>
                  <a:ext uri="{FF2B5EF4-FFF2-40B4-BE49-F238E27FC236}">
                    <a16:creationId xmlns:a16="http://schemas.microsoft.com/office/drawing/2014/main" id="{74B47FDE-0375-41A0-A460-AC53B535FAA0}"/>
                  </a:ext>
                </a:extLst>
              </p:cNvPr>
              <p:cNvGrpSpPr/>
              <p:nvPr/>
            </p:nvGrpSpPr>
            <p:grpSpPr>
              <a:xfrm>
                <a:off x="3361633" y="2688818"/>
                <a:ext cx="1038631" cy="1005983"/>
                <a:chOff x="3361633" y="2688818"/>
                <a:chExt cx="1038631" cy="1005983"/>
              </a:xfrm>
            </p:grpSpPr>
            <p:cxnSp>
              <p:nvCxnSpPr>
                <p:cNvPr id="144" name="直線單箭頭接點 143">
                  <a:extLst>
                    <a:ext uri="{FF2B5EF4-FFF2-40B4-BE49-F238E27FC236}">
                      <a16:creationId xmlns:a16="http://schemas.microsoft.com/office/drawing/2014/main" id="{53E6EDB6-3B73-4588-AAB6-52EC08D06FB6}"/>
                    </a:ext>
                  </a:extLst>
                </p:cNvPr>
                <p:cNvCxnSpPr>
                  <a:cxnSpLocks/>
                  <a:stCxn id="147" idx="3"/>
                </p:cNvCxnSpPr>
                <p:nvPr/>
              </p:nvCxnSpPr>
              <p:spPr>
                <a:xfrm>
                  <a:off x="4154922" y="2807141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單箭頭接點 144">
                  <a:extLst>
                    <a:ext uri="{FF2B5EF4-FFF2-40B4-BE49-F238E27FC236}">
                      <a16:creationId xmlns:a16="http://schemas.microsoft.com/office/drawing/2014/main" id="{49BDB135-6CF8-4071-88FE-07E2770767C6}"/>
                    </a:ext>
                  </a:extLst>
                </p:cNvPr>
                <p:cNvCxnSpPr>
                  <a:cxnSpLocks/>
                  <a:stCxn id="149" idx="3"/>
                </p:cNvCxnSpPr>
                <p:nvPr/>
              </p:nvCxnSpPr>
              <p:spPr>
                <a:xfrm>
                  <a:off x="4165082" y="3576479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單箭頭接點 145">
                  <a:extLst>
                    <a:ext uri="{FF2B5EF4-FFF2-40B4-BE49-F238E27FC236}">
                      <a16:creationId xmlns:a16="http://schemas.microsoft.com/office/drawing/2014/main" id="{9730E960-B0A1-443F-BF20-88444D979780}"/>
                    </a:ext>
                  </a:extLst>
                </p:cNvPr>
                <p:cNvCxnSpPr>
                  <a:cxnSpLocks/>
                  <a:stCxn id="148" idx="3"/>
                </p:cNvCxnSpPr>
                <p:nvPr/>
              </p:nvCxnSpPr>
              <p:spPr>
                <a:xfrm>
                  <a:off x="4154922" y="3106803"/>
                  <a:ext cx="235182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AB535D3-896B-4042-B837-FC9490FB72F0}"/>
                    </a:ext>
                  </a:extLst>
                </p:cNvPr>
                <p:cNvSpPr/>
                <p:nvPr/>
              </p:nvSpPr>
              <p:spPr>
                <a:xfrm>
                  <a:off x="3361633" y="2688818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Conv_2_1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9E43B2F5-CE9F-4706-B393-941B93F1AA90}"/>
                    </a:ext>
                  </a:extLst>
                </p:cNvPr>
                <p:cNvSpPr/>
                <p:nvPr/>
              </p:nvSpPr>
              <p:spPr>
                <a:xfrm>
                  <a:off x="3361633" y="2988480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409144B-F087-426A-8384-31C67E7F72EA}"/>
                    </a:ext>
                  </a:extLst>
                </p:cNvPr>
                <p:cNvSpPr/>
                <p:nvPr/>
              </p:nvSpPr>
              <p:spPr>
                <a:xfrm>
                  <a:off x="3371793" y="3458156"/>
                  <a:ext cx="793289" cy="2366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>
                      <a:solidFill>
                        <a:schemeClr val="tx1"/>
                      </a:solidFill>
                    </a:rPr>
                    <a:t>Conv_2_32</a:t>
                  </a:r>
                  <a:endParaRPr lang="zh-TW" altLang="en-US" sz="8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文字方塊 149">
                      <a:extLst>
                        <a:ext uri="{FF2B5EF4-FFF2-40B4-BE49-F238E27FC236}">
                          <a16:creationId xmlns:a16="http://schemas.microsoft.com/office/drawing/2014/main" id="{2E8D63DB-AC22-4EFF-B753-B244653EC5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150" name="文字方塊 149">
                      <a:extLst>
                        <a:ext uri="{FF2B5EF4-FFF2-40B4-BE49-F238E27FC236}">
                          <a16:creationId xmlns:a16="http://schemas.microsoft.com/office/drawing/2014/main" id="{2E8D63DB-AC22-4EFF-B753-B244653EC5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44612" y="3203141"/>
                      <a:ext cx="24765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35" name="群組 134">
                <a:extLst>
                  <a:ext uri="{FF2B5EF4-FFF2-40B4-BE49-F238E27FC236}">
                    <a16:creationId xmlns:a16="http://schemas.microsoft.com/office/drawing/2014/main" id="{460E79B6-BD12-4B9B-ADA6-9DF114D730CA}"/>
                  </a:ext>
                </a:extLst>
              </p:cNvPr>
              <p:cNvGrpSpPr/>
              <p:nvPr/>
            </p:nvGrpSpPr>
            <p:grpSpPr>
              <a:xfrm>
                <a:off x="4380497" y="2686908"/>
                <a:ext cx="1081009" cy="1005982"/>
                <a:chOff x="5435394" y="2688819"/>
                <a:chExt cx="1081009" cy="1005982"/>
              </a:xfrm>
            </p:grpSpPr>
            <p:cxnSp>
              <p:nvCxnSpPr>
                <p:cNvPr id="136" name="直線單箭頭接點 135">
                  <a:extLst>
                    <a:ext uri="{FF2B5EF4-FFF2-40B4-BE49-F238E27FC236}">
                      <a16:creationId xmlns:a16="http://schemas.microsoft.com/office/drawing/2014/main" id="{7A103887-CAFB-4748-98AE-068695E2ED7B}"/>
                    </a:ext>
                  </a:extLst>
                </p:cNvPr>
                <p:cNvCxnSpPr>
                  <a:stCxn id="138" idx="3"/>
                </p:cNvCxnSpPr>
                <p:nvPr/>
              </p:nvCxnSpPr>
              <p:spPr>
                <a:xfrm flipV="1">
                  <a:off x="6232753" y="2807140"/>
                  <a:ext cx="283650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3ADDBDAA-9215-489E-8E15-F16C105E4261}"/>
                    </a:ext>
                  </a:extLst>
                </p:cNvPr>
                <p:cNvSpPr/>
                <p:nvPr/>
              </p:nvSpPr>
              <p:spPr>
                <a:xfrm>
                  <a:off x="5435394" y="2688819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87898300-1F1E-4A97-8E49-1276ABFF68A2}"/>
                    </a:ext>
                  </a:extLst>
                </p:cNvPr>
                <p:cNvSpPr/>
                <p:nvPr/>
              </p:nvSpPr>
              <p:spPr>
                <a:xfrm>
                  <a:off x="5435394" y="2988481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F0049390-ED6E-4804-82EB-7FA990ADC4D0}"/>
                    </a:ext>
                  </a:extLst>
                </p:cNvPr>
                <p:cNvSpPr/>
                <p:nvPr/>
              </p:nvSpPr>
              <p:spPr>
                <a:xfrm>
                  <a:off x="5445554" y="3458157"/>
                  <a:ext cx="797359" cy="23664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000" dirty="0" err="1">
                      <a:solidFill>
                        <a:schemeClr val="tx1"/>
                      </a:solidFill>
                    </a:rPr>
                    <a:t>ReLU</a:t>
                  </a:r>
                  <a:endParaRPr lang="zh-TW" altLang="en-US" sz="900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F754A47D-154C-4062-80F0-25647EF1A96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altLang="zh-TW" dirty="0"/>
                    </a:p>
                  </p:txBody>
                </p:sp>
              </mc:Choice>
              <mc:Fallback xmlns="">
                <p:sp>
                  <p:nvSpPr>
                    <p:cNvPr id="141" name="文字方塊 140">
                      <a:extLst>
                        <a:ext uri="{FF2B5EF4-FFF2-40B4-BE49-F238E27FC236}">
                          <a16:creationId xmlns:a16="http://schemas.microsoft.com/office/drawing/2014/main" id="{F754A47D-154C-4062-80F0-25647EF1A96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6863" y="3203139"/>
                      <a:ext cx="247650" cy="27699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2" name="直線單箭頭接點 141">
                  <a:extLst>
                    <a:ext uri="{FF2B5EF4-FFF2-40B4-BE49-F238E27FC236}">
                      <a16:creationId xmlns:a16="http://schemas.microsoft.com/office/drawing/2014/main" id="{BC9B6747-4774-48CF-9775-FE8F0C1202F1}"/>
                    </a:ext>
                  </a:extLst>
                </p:cNvPr>
                <p:cNvCxnSpPr>
                  <a:stCxn id="139" idx="3"/>
                </p:cNvCxnSpPr>
                <p:nvPr/>
              </p:nvCxnSpPr>
              <p:spPr>
                <a:xfrm flipV="1">
                  <a:off x="6232753" y="3100344"/>
                  <a:ext cx="279357" cy="6459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單箭頭接點 142">
                  <a:extLst>
                    <a:ext uri="{FF2B5EF4-FFF2-40B4-BE49-F238E27FC236}">
                      <a16:creationId xmlns:a16="http://schemas.microsoft.com/office/drawing/2014/main" id="{02C914C7-FC47-4738-B645-C56BDCF60B5C}"/>
                    </a:ext>
                  </a:extLst>
                </p:cNvPr>
                <p:cNvCxnSpPr>
                  <a:stCxn id="140" idx="3"/>
                </p:cNvCxnSpPr>
                <p:nvPr/>
              </p:nvCxnSpPr>
              <p:spPr>
                <a:xfrm flipV="1">
                  <a:off x="6242913" y="3575898"/>
                  <a:ext cx="273490" cy="58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CDD1C40-B36F-4186-9CCF-5A28F4386D08}"/>
              </a:ext>
            </a:extLst>
          </p:cNvPr>
          <p:cNvGrpSpPr/>
          <p:nvPr/>
        </p:nvGrpSpPr>
        <p:grpSpPr>
          <a:xfrm>
            <a:off x="7285543" y="2793973"/>
            <a:ext cx="304003" cy="771248"/>
            <a:chOff x="6206928" y="3987678"/>
            <a:chExt cx="304003" cy="771248"/>
          </a:xfrm>
        </p:grpSpPr>
        <p:cxnSp>
          <p:nvCxnSpPr>
            <p:cNvPr id="161" name="直線單箭頭接點 160">
              <a:extLst>
                <a:ext uri="{FF2B5EF4-FFF2-40B4-BE49-F238E27FC236}">
                  <a16:creationId xmlns:a16="http://schemas.microsoft.com/office/drawing/2014/main" id="{E9430372-BF12-4B98-B7B6-9E5B625B9BE9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293843" cy="301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單箭頭接點 161">
              <a:extLst>
                <a:ext uri="{FF2B5EF4-FFF2-40B4-BE49-F238E27FC236}">
                  <a16:creationId xmlns:a16="http://schemas.microsoft.com/office/drawing/2014/main" id="{1B40396C-4B5A-4FE1-9D5A-7CF81CA5D123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4287340"/>
              <a:ext cx="304003" cy="4715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單箭頭接點 162">
              <a:extLst>
                <a:ext uri="{FF2B5EF4-FFF2-40B4-BE49-F238E27FC236}">
                  <a16:creationId xmlns:a16="http://schemas.microsoft.com/office/drawing/2014/main" id="{2526F3F4-2FF6-434E-87CD-FFEED013E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928" y="3989588"/>
              <a:ext cx="293843" cy="2977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單箭頭接點 163">
              <a:extLst>
                <a:ext uri="{FF2B5EF4-FFF2-40B4-BE49-F238E27FC236}">
                  <a16:creationId xmlns:a16="http://schemas.microsoft.com/office/drawing/2014/main" id="{25F9BF07-B7CF-4E1D-A9F9-33004D116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4289250"/>
              <a:ext cx="283683" cy="4677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單箭頭接點 164">
              <a:extLst>
                <a:ext uri="{FF2B5EF4-FFF2-40B4-BE49-F238E27FC236}">
                  <a16:creationId xmlns:a16="http://schemas.microsoft.com/office/drawing/2014/main" id="{7FC2C37C-05F8-4106-9756-40BA2D016A4A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304003" cy="7712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單箭頭接點 165">
              <a:extLst>
                <a:ext uri="{FF2B5EF4-FFF2-40B4-BE49-F238E27FC236}">
                  <a16:creationId xmlns:a16="http://schemas.microsoft.com/office/drawing/2014/main" id="{7D41FBD1-1F0B-4AC3-A18A-33EB3BE7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3989588"/>
              <a:ext cx="283683" cy="7674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95D024B9-5862-41EA-84B4-1C796859337B}"/>
              </a:ext>
            </a:extLst>
          </p:cNvPr>
          <p:cNvGrpSpPr/>
          <p:nvPr/>
        </p:nvGrpSpPr>
        <p:grpSpPr>
          <a:xfrm>
            <a:off x="5177172" y="2791506"/>
            <a:ext cx="304003" cy="771248"/>
            <a:chOff x="6206928" y="3987678"/>
            <a:chExt cx="304003" cy="771248"/>
          </a:xfrm>
        </p:grpSpPr>
        <p:cxnSp>
          <p:nvCxnSpPr>
            <p:cNvPr id="169" name="直線單箭頭接點 168">
              <a:extLst>
                <a:ext uri="{FF2B5EF4-FFF2-40B4-BE49-F238E27FC236}">
                  <a16:creationId xmlns:a16="http://schemas.microsoft.com/office/drawing/2014/main" id="{1C2F3509-06FA-4C73-BF88-594F55528C4B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293843" cy="3015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單箭頭接點 169">
              <a:extLst>
                <a:ext uri="{FF2B5EF4-FFF2-40B4-BE49-F238E27FC236}">
                  <a16:creationId xmlns:a16="http://schemas.microsoft.com/office/drawing/2014/main" id="{7C0E5378-4A1A-4500-9333-47A1B31C1694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4287340"/>
              <a:ext cx="304003" cy="47158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單箭頭接點 170">
              <a:extLst>
                <a:ext uri="{FF2B5EF4-FFF2-40B4-BE49-F238E27FC236}">
                  <a16:creationId xmlns:a16="http://schemas.microsoft.com/office/drawing/2014/main" id="{26C0DDDC-E517-4FE9-889B-B3510310DD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6928" y="3989588"/>
              <a:ext cx="293843" cy="2977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單箭頭接點 171">
              <a:extLst>
                <a:ext uri="{FF2B5EF4-FFF2-40B4-BE49-F238E27FC236}">
                  <a16:creationId xmlns:a16="http://schemas.microsoft.com/office/drawing/2014/main" id="{81284C87-47A4-4714-8E45-0113F595B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4289250"/>
              <a:ext cx="283683" cy="4677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單箭頭接點 172">
              <a:extLst>
                <a:ext uri="{FF2B5EF4-FFF2-40B4-BE49-F238E27FC236}">
                  <a16:creationId xmlns:a16="http://schemas.microsoft.com/office/drawing/2014/main" id="{6206460E-89DB-40E0-8BD6-6A17D705F1C1}"/>
                </a:ext>
              </a:extLst>
            </p:cNvPr>
            <p:cNvCxnSpPr>
              <a:cxnSpLocks/>
            </p:cNvCxnSpPr>
            <p:nvPr/>
          </p:nvCxnSpPr>
          <p:spPr>
            <a:xfrm>
              <a:off x="6206928" y="3987678"/>
              <a:ext cx="304003" cy="7712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單箭頭接點 173">
              <a:extLst>
                <a:ext uri="{FF2B5EF4-FFF2-40B4-BE49-F238E27FC236}">
                  <a16:creationId xmlns:a16="http://schemas.microsoft.com/office/drawing/2014/main" id="{94CC0D6C-3DE1-4A2E-A761-B0FBD23FE7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17088" y="3989588"/>
              <a:ext cx="283683" cy="7674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1" name="群組 470">
            <a:extLst>
              <a:ext uri="{FF2B5EF4-FFF2-40B4-BE49-F238E27FC236}">
                <a16:creationId xmlns:a16="http://schemas.microsoft.com/office/drawing/2014/main" id="{DE93ABE3-3663-4614-8AFA-CBD2F4653590}"/>
              </a:ext>
            </a:extLst>
          </p:cNvPr>
          <p:cNvGrpSpPr/>
          <p:nvPr/>
        </p:nvGrpSpPr>
        <p:grpSpPr>
          <a:xfrm>
            <a:off x="5450838" y="4100958"/>
            <a:ext cx="271769" cy="2277538"/>
            <a:chOff x="4122348" y="4220706"/>
            <a:chExt cx="246538" cy="1885443"/>
          </a:xfrm>
        </p:grpSpPr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18EB661B-2331-4529-A79E-FE22AD13616D}"/>
                </a:ext>
              </a:extLst>
            </p:cNvPr>
            <p:cNvSpPr/>
            <p:nvPr/>
          </p:nvSpPr>
          <p:spPr>
            <a:xfrm>
              <a:off x="4128139" y="4220706"/>
              <a:ext cx="234958" cy="1885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9" name="橢圓 378"/>
            <p:cNvSpPr/>
            <p:nvPr/>
          </p:nvSpPr>
          <p:spPr>
            <a:xfrm flipH="1">
              <a:off x="4188940" y="454045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p:sp>
          <p:nvSpPr>
            <p:cNvPr id="380" name="橢圓 379"/>
            <p:cNvSpPr/>
            <p:nvPr/>
          </p:nvSpPr>
          <p:spPr>
            <a:xfrm flipH="1">
              <a:off x="4194253" y="591610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  <p:sp>
          <p:nvSpPr>
            <p:cNvPr id="381" name="文字方塊 380"/>
            <p:cNvSpPr txBox="1"/>
            <p:nvPr/>
          </p:nvSpPr>
          <p:spPr>
            <a:xfrm>
              <a:off x="4122348" y="4797294"/>
              <a:ext cx="2465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  <a:p>
              <a:pPr algn="ctr"/>
              <a:r>
                <a:rPr lang="en-US" altLang="zh-TW" dirty="0">
                  <a:solidFill>
                    <a:srgbClr val="FF0000"/>
                  </a:solidFill>
                </a:rPr>
                <a:t>.</a:t>
              </a:r>
            </a:p>
          </p:txBody>
        </p:sp>
        <p:sp>
          <p:nvSpPr>
            <p:cNvPr id="193" name="橢圓 192">
              <a:extLst>
                <a:ext uri="{FF2B5EF4-FFF2-40B4-BE49-F238E27FC236}">
                  <a16:creationId xmlns:a16="http://schemas.microsoft.com/office/drawing/2014/main" id="{6B98F3BB-4AD9-48EE-A931-0E49C022786A}"/>
                </a:ext>
              </a:extLst>
            </p:cNvPr>
            <p:cNvSpPr/>
            <p:nvPr/>
          </p:nvSpPr>
          <p:spPr>
            <a:xfrm flipH="1">
              <a:off x="4188940" y="4299190"/>
              <a:ext cx="113355" cy="1048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/>
            </a:p>
          </p:txBody>
        </p:sp>
      </p:grpSp>
      <p:cxnSp>
        <p:nvCxnSpPr>
          <p:cNvPr id="112" name="肘形接點 111"/>
          <p:cNvCxnSpPr>
            <a:endCxn id="28" idx="1"/>
          </p:cNvCxnSpPr>
          <p:nvPr/>
        </p:nvCxnSpPr>
        <p:spPr>
          <a:xfrm rot="5400000" flipH="1" flipV="1">
            <a:off x="3074711" y="2816652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肘形接點 117"/>
          <p:cNvCxnSpPr>
            <a:endCxn id="191" idx="1"/>
          </p:cNvCxnSpPr>
          <p:nvPr/>
        </p:nvCxnSpPr>
        <p:spPr>
          <a:xfrm rot="16200000" flipH="1">
            <a:off x="2988376" y="3193061"/>
            <a:ext cx="479263" cy="287572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E031E317-A814-4391-9EFA-D878C5E4D010}"/>
              </a:ext>
            </a:extLst>
          </p:cNvPr>
          <p:cNvCxnSpPr>
            <a:cxnSpLocks/>
          </p:cNvCxnSpPr>
          <p:nvPr/>
        </p:nvCxnSpPr>
        <p:spPr>
          <a:xfrm flipV="1">
            <a:off x="2417887" y="3106803"/>
            <a:ext cx="943747" cy="169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肘形接點 129"/>
          <p:cNvCxnSpPr/>
          <p:nvPr/>
        </p:nvCxnSpPr>
        <p:spPr>
          <a:xfrm rot="5400000" flipH="1" flipV="1">
            <a:off x="3074712" y="2816652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肘形接點 130"/>
          <p:cNvCxnSpPr/>
          <p:nvPr/>
        </p:nvCxnSpPr>
        <p:spPr>
          <a:xfrm rot="16200000" flipH="1">
            <a:off x="2988377" y="3193062"/>
            <a:ext cx="479263" cy="287572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E031E317-A814-4391-9EFA-D878C5E4D010}"/>
              </a:ext>
            </a:extLst>
          </p:cNvPr>
          <p:cNvCxnSpPr>
            <a:cxnSpLocks/>
          </p:cNvCxnSpPr>
          <p:nvPr/>
        </p:nvCxnSpPr>
        <p:spPr>
          <a:xfrm>
            <a:off x="2003601" y="3106204"/>
            <a:ext cx="464064" cy="144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肘形接點 132"/>
          <p:cNvCxnSpPr/>
          <p:nvPr/>
        </p:nvCxnSpPr>
        <p:spPr>
          <a:xfrm rot="5400000" flipH="1" flipV="1">
            <a:off x="3074713" y="2816653"/>
            <a:ext cx="296432" cy="277411"/>
          </a:xfrm>
          <a:prstGeom prst="bentConnector2">
            <a:avLst/>
          </a:prstGeom>
          <a:ln w="190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431642" y="4873343"/>
            <a:ext cx="1543921" cy="601307"/>
            <a:chOff x="4290630" y="5234605"/>
            <a:chExt cx="1543921" cy="60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51773C85-B4FD-4D59-942D-050C415E234D}"/>
                    </a:ext>
                  </a:extLst>
                </p:cNvPr>
                <p:cNvSpPr txBox="1"/>
                <p:nvPr/>
              </p:nvSpPr>
              <p:spPr>
                <a:xfrm>
                  <a:off x="4870257" y="5234605"/>
                  <a:ext cx="384665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TW" altLang="en-US" sz="900" dirty="0"/>
                </a:p>
              </p:txBody>
            </p:sp>
          </mc:Choice>
          <mc:Fallback xmlns="">
            <p:sp>
              <p:nvSpPr>
                <p:cNvPr id="96" name="文字方塊 95">
                  <a:extLst>
                    <a:ext uri="{FF2B5EF4-FFF2-40B4-BE49-F238E27FC236}">
                      <a16:creationId xmlns:a16="http://schemas.microsoft.com/office/drawing/2014/main" id="{51773C85-B4FD-4D59-942D-050C415E2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0257" y="5234605"/>
                  <a:ext cx="384665" cy="161583"/>
                </a:xfrm>
                <a:prstGeom prst="rect">
                  <a:avLst/>
                </a:prstGeom>
                <a:blipFill>
                  <a:blip r:embed="rId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4B48B31-0A86-4684-B1E9-EEEC6FAC6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0630" y="5396188"/>
              <a:ext cx="1543921" cy="439724"/>
            </a:xfrm>
            <a:prstGeom prst="rect">
              <a:avLst/>
            </a:prstGeom>
          </p:spPr>
        </p:pic>
      </p:grpSp>
      <p:grpSp>
        <p:nvGrpSpPr>
          <p:cNvPr id="10" name="群組 9"/>
          <p:cNvGrpSpPr/>
          <p:nvPr/>
        </p:nvGrpSpPr>
        <p:grpSpPr>
          <a:xfrm>
            <a:off x="1975563" y="4129565"/>
            <a:ext cx="3481650" cy="2131545"/>
            <a:chOff x="1975563" y="4129565"/>
            <a:chExt cx="3481650" cy="2131545"/>
          </a:xfrm>
        </p:grpSpPr>
        <p:cxnSp>
          <p:nvCxnSpPr>
            <p:cNvPr id="407" name="直線單箭頭接點 406">
              <a:extLst>
                <a:ext uri="{FF2B5EF4-FFF2-40B4-BE49-F238E27FC236}">
                  <a16:creationId xmlns:a16="http://schemas.microsoft.com/office/drawing/2014/main" id="{E031E317-A814-4391-9EFA-D878C5E4D010}"/>
                </a:ext>
              </a:extLst>
            </p:cNvPr>
            <p:cNvCxnSpPr>
              <a:cxnSpLocks/>
              <a:stCxn id="13" idx="3"/>
              <a:endCxn id="372" idx="1"/>
            </p:cNvCxnSpPr>
            <p:nvPr/>
          </p:nvCxnSpPr>
          <p:spPr>
            <a:xfrm flipV="1">
              <a:off x="1975563" y="5253994"/>
              <a:ext cx="813168" cy="794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3" name="群組 472">
              <a:extLst>
                <a:ext uri="{FF2B5EF4-FFF2-40B4-BE49-F238E27FC236}">
                  <a16:creationId xmlns:a16="http://schemas.microsoft.com/office/drawing/2014/main" id="{47169A8A-61D5-44A4-9F2A-015FD341461F}"/>
                </a:ext>
              </a:extLst>
            </p:cNvPr>
            <p:cNvGrpSpPr/>
            <p:nvPr/>
          </p:nvGrpSpPr>
          <p:grpSpPr>
            <a:xfrm>
              <a:off x="2784862" y="4752492"/>
              <a:ext cx="250407" cy="801245"/>
              <a:chOff x="2528555" y="4751000"/>
              <a:chExt cx="250407" cy="801245"/>
            </a:xfrm>
          </p:grpSpPr>
          <p:sp>
            <p:nvSpPr>
              <p:cNvPr id="374" name="矩形 373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2528555" y="4751000"/>
                <a:ext cx="234958" cy="8012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橢圓 367"/>
              <p:cNvSpPr/>
              <p:nvPr/>
            </p:nvSpPr>
            <p:spPr>
              <a:xfrm flipH="1">
                <a:off x="2588906" y="4995539"/>
                <a:ext cx="113355" cy="10481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p:sp>
            <p:nvSpPr>
              <p:cNvPr id="370" name="橢圓 369"/>
              <p:cNvSpPr/>
              <p:nvPr/>
            </p:nvSpPr>
            <p:spPr>
              <a:xfrm flipH="1">
                <a:off x="2588906" y="5374017"/>
                <a:ext cx="113355" cy="10481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2" name="文字方塊 371"/>
                  <p:cNvSpPr txBox="1"/>
                  <p:nvPr/>
                </p:nvSpPr>
                <p:spPr>
                  <a:xfrm>
                    <a:off x="2532424" y="5114002"/>
                    <a:ext cx="246538" cy="2769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20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US" altLang="zh-TW" sz="12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2" name="文字方塊 3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2424" y="5114002"/>
                    <a:ext cx="24653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2" name="橢圓 381"/>
              <p:cNvSpPr/>
              <p:nvPr/>
            </p:nvSpPr>
            <p:spPr>
              <a:xfrm flipH="1">
                <a:off x="2588905" y="4795850"/>
                <a:ext cx="113355" cy="10481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/>
              </a:p>
            </p:txBody>
          </p:sp>
        </p:grpSp>
        <p:grpSp>
          <p:nvGrpSpPr>
            <p:cNvPr id="453" name="群組 452"/>
            <p:cNvGrpSpPr/>
            <p:nvPr/>
          </p:nvGrpSpPr>
          <p:grpSpPr>
            <a:xfrm>
              <a:off x="3169604" y="4129565"/>
              <a:ext cx="2287609" cy="562668"/>
              <a:chOff x="2916819" y="4854794"/>
              <a:chExt cx="2287609" cy="562668"/>
            </a:xfrm>
          </p:grpSpPr>
          <p:cxnSp>
            <p:nvCxnSpPr>
              <p:cNvPr id="167" name="直線單箭頭接點 166">
                <a:extLst>
                  <a:ext uri="{FF2B5EF4-FFF2-40B4-BE49-F238E27FC236}">
                    <a16:creationId xmlns:a16="http://schemas.microsoft.com/office/drawing/2014/main" id="{34EDB160-049C-433A-94F5-20E6CEB47D4A}"/>
                  </a:ext>
                </a:extLst>
              </p:cNvPr>
              <p:cNvCxnSpPr>
                <a:stCxn id="176" idx="3"/>
                <a:endCxn id="180" idx="1"/>
              </p:cNvCxnSpPr>
              <p:nvPr/>
            </p:nvCxnSpPr>
            <p:spPr>
              <a:xfrm>
                <a:off x="3787984" y="5252503"/>
                <a:ext cx="21690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2994695" y="5134180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Linear(257)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4004891" y="5134180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err="1" smtClean="0">
                    <a:solidFill>
                      <a:schemeClr val="tx1"/>
                    </a:solidFill>
                  </a:rPr>
                  <a:t>ReLU</a:t>
                </a:r>
                <a:r>
                  <a:rPr lang="en-US" altLang="zh-TW" sz="1000" dirty="0" smtClean="0">
                    <a:solidFill>
                      <a:schemeClr val="tx1"/>
                    </a:solidFill>
                  </a:rPr>
                  <a:t>(257)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2916819" y="4854794"/>
                <a:ext cx="1988053" cy="562668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 smtClean="0">
                    <a:solidFill>
                      <a:srgbClr val="7030A0"/>
                    </a:solidFill>
                  </a:rPr>
                  <a:t>(1)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34EDB160-049C-433A-94F5-20E6CEB47D4A}"/>
                  </a:ext>
                </a:extLst>
              </p:cNvPr>
              <p:cNvCxnSpPr>
                <a:stCxn id="180" idx="3"/>
              </p:cNvCxnSpPr>
              <p:nvPr/>
            </p:nvCxnSpPr>
            <p:spPr>
              <a:xfrm flipV="1">
                <a:off x="4798180" y="5252502"/>
                <a:ext cx="406248" cy="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群組 460"/>
            <p:cNvGrpSpPr/>
            <p:nvPr/>
          </p:nvGrpSpPr>
          <p:grpSpPr>
            <a:xfrm>
              <a:off x="3173122" y="4910243"/>
              <a:ext cx="2277716" cy="562668"/>
              <a:chOff x="2916819" y="5592967"/>
              <a:chExt cx="2277716" cy="562668"/>
            </a:xfrm>
          </p:grpSpPr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2994695" y="5822463"/>
                <a:ext cx="793289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LSTM(257)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7" name="弧形接點 196"/>
              <p:cNvCxnSpPr>
                <a:stCxn id="196" idx="3"/>
                <a:endCxn id="196" idx="0"/>
              </p:cNvCxnSpPr>
              <p:nvPr/>
            </p:nvCxnSpPr>
            <p:spPr>
              <a:xfrm flipH="1" flipV="1">
                <a:off x="3391340" y="5822463"/>
                <a:ext cx="396644" cy="118323"/>
              </a:xfrm>
              <a:prstGeom prst="curvedConnector4">
                <a:avLst>
                  <a:gd name="adj1" fmla="val -24335"/>
                  <a:gd name="adj2" fmla="val 237387"/>
                </a:avLst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8" name="矩形 197"/>
              <p:cNvSpPr/>
              <p:nvPr/>
            </p:nvSpPr>
            <p:spPr>
              <a:xfrm>
                <a:off x="2916819" y="5592967"/>
                <a:ext cx="1988053" cy="562668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zh-TW" sz="1200" dirty="0" smtClean="0">
                    <a:solidFill>
                      <a:srgbClr val="7030A0"/>
                    </a:solidFill>
                  </a:rPr>
                  <a:t>(2)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195" name="直線單箭頭接點 194">
                <a:extLst>
                  <a:ext uri="{FF2B5EF4-FFF2-40B4-BE49-F238E27FC236}">
                    <a16:creationId xmlns:a16="http://schemas.microsoft.com/office/drawing/2014/main" id="{34EDB160-049C-433A-94F5-20E6CEB47D4A}"/>
                  </a:ext>
                </a:extLst>
              </p:cNvPr>
              <p:cNvCxnSpPr/>
              <p:nvPr/>
            </p:nvCxnSpPr>
            <p:spPr>
              <a:xfrm flipV="1">
                <a:off x="3787984" y="5922451"/>
                <a:ext cx="1406551" cy="1833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群組 20"/>
            <p:cNvGrpSpPr/>
            <p:nvPr/>
          </p:nvGrpSpPr>
          <p:grpSpPr>
            <a:xfrm>
              <a:off x="3169604" y="5698442"/>
              <a:ext cx="2287609" cy="562668"/>
              <a:chOff x="3171952" y="5915791"/>
              <a:chExt cx="2287609" cy="562668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3171952" y="5915791"/>
                <a:ext cx="2287609" cy="562668"/>
                <a:chOff x="6018461" y="4162030"/>
                <a:chExt cx="2287609" cy="562668"/>
              </a:xfrm>
            </p:grpSpPr>
            <p:sp>
              <p:nvSpPr>
                <p:cNvPr id="156" name="矩形 155"/>
                <p:cNvSpPr/>
                <p:nvPr/>
              </p:nvSpPr>
              <p:spPr>
                <a:xfrm>
                  <a:off x="6018461" y="4162030"/>
                  <a:ext cx="1988053" cy="562668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zh-TW" sz="1200" dirty="0" smtClean="0">
                      <a:solidFill>
                        <a:srgbClr val="7030A0"/>
                      </a:solidFill>
                    </a:rPr>
                    <a:t>(3)</a:t>
                  </a:r>
                </a:p>
                <a:p>
                  <a:endParaRPr lang="zh-TW" altLang="en-US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151" name="直線單箭頭接點 150">
                  <a:extLst>
                    <a:ext uri="{FF2B5EF4-FFF2-40B4-BE49-F238E27FC236}">
                      <a16:creationId xmlns:a16="http://schemas.microsoft.com/office/drawing/2014/main" id="{34EDB160-049C-433A-94F5-20E6CEB47D4A}"/>
                    </a:ext>
                  </a:extLst>
                </p:cNvPr>
                <p:cNvCxnSpPr>
                  <a:stCxn id="185" idx="3"/>
                </p:cNvCxnSpPr>
                <p:nvPr/>
              </p:nvCxnSpPr>
              <p:spPr>
                <a:xfrm flipV="1">
                  <a:off x="7899822" y="4506174"/>
                  <a:ext cx="406248" cy="1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18EB661B-2331-4529-A79E-FE22AD13616D}"/>
                  </a:ext>
                </a:extLst>
              </p:cNvPr>
              <p:cNvSpPr/>
              <p:nvPr/>
            </p:nvSpPr>
            <p:spPr>
              <a:xfrm>
                <a:off x="3249828" y="6141613"/>
                <a:ext cx="1803485" cy="23664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 smtClean="0">
                    <a:solidFill>
                      <a:schemeClr val="tx1"/>
                    </a:solidFill>
                  </a:rPr>
                  <a:t>1 Layer Transformer Encoder</a:t>
                </a:r>
                <a:endParaRPr lang="zh-TW" altLang="en-US" sz="8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7" name="直線單箭頭接點 156">
              <a:extLst>
                <a:ext uri="{FF2B5EF4-FFF2-40B4-BE49-F238E27FC236}">
                  <a16:creationId xmlns:a16="http://schemas.microsoft.com/office/drawing/2014/main" id="{34EDB160-049C-433A-94F5-20E6CEB47D4A}"/>
                </a:ext>
              </a:extLst>
            </p:cNvPr>
            <p:cNvCxnSpPr>
              <a:stCxn id="372" idx="3"/>
              <a:endCxn id="185" idx="1"/>
            </p:cNvCxnSpPr>
            <p:nvPr/>
          </p:nvCxnSpPr>
          <p:spPr>
            <a:xfrm>
              <a:off x="3035269" y="5253994"/>
              <a:ext cx="212211" cy="78859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線單箭頭接點 412">
              <a:extLst>
                <a:ext uri="{FF2B5EF4-FFF2-40B4-BE49-F238E27FC236}">
                  <a16:creationId xmlns:a16="http://schemas.microsoft.com/office/drawing/2014/main" id="{34EDB160-049C-433A-94F5-20E6CEB47D4A}"/>
                </a:ext>
              </a:extLst>
            </p:cNvPr>
            <p:cNvCxnSpPr>
              <a:stCxn id="372" idx="3"/>
              <a:endCxn id="196" idx="1"/>
            </p:cNvCxnSpPr>
            <p:nvPr/>
          </p:nvCxnSpPr>
          <p:spPr>
            <a:xfrm>
              <a:off x="3035269" y="5253994"/>
              <a:ext cx="215729" cy="40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單箭頭接點 180">
              <a:extLst>
                <a:ext uri="{FF2B5EF4-FFF2-40B4-BE49-F238E27FC236}">
                  <a16:creationId xmlns:a16="http://schemas.microsoft.com/office/drawing/2014/main" id="{34EDB160-049C-433A-94F5-20E6CEB47D4A}"/>
                </a:ext>
              </a:extLst>
            </p:cNvPr>
            <p:cNvCxnSpPr>
              <a:stCxn id="372" idx="3"/>
              <a:endCxn id="176" idx="1"/>
            </p:cNvCxnSpPr>
            <p:nvPr/>
          </p:nvCxnSpPr>
          <p:spPr>
            <a:xfrm flipV="1">
              <a:off x="3035269" y="4527274"/>
              <a:ext cx="212211" cy="7267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群組 451"/>
          <p:cNvGrpSpPr/>
          <p:nvPr/>
        </p:nvGrpSpPr>
        <p:grpSpPr>
          <a:xfrm>
            <a:off x="10468523" y="1575640"/>
            <a:ext cx="1568086" cy="727548"/>
            <a:chOff x="10447468" y="2666129"/>
            <a:chExt cx="1568086" cy="727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11085049" y="2666129"/>
                  <a:ext cx="292924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TW" altLang="en-US" sz="1050" i="1" dirty="0"/>
                </a:p>
              </p:txBody>
            </p:sp>
          </mc:Choice>
          <mc:Fallback xmlns="">
            <p:sp>
              <p:nvSpPr>
                <p:cNvPr id="117" name="文字方塊 116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5049" y="2666129"/>
                  <a:ext cx="292924" cy="161583"/>
                </a:xfrm>
                <a:prstGeom prst="rect">
                  <a:avLst/>
                </a:prstGeom>
                <a:blipFill>
                  <a:blip r:embed="rId14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7" name="圖片 18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47468" y="2831868"/>
              <a:ext cx="1568086" cy="5618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58E1FAC-CC4B-4E99-8A91-5B6A20380E24}"/>
                  </a:ext>
                </a:extLst>
              </p:cNvPr>
              <p:cNvSpPr txBox="1"/>
              <p:nvPr/>
            </p:nvSpPr>
            <p:spPr>
              <a:xfrm>
                <a:off x="1080300" y="2685570"/>
                <a:ext cx="292924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TW" altLang="en-US" sz="1050" i="1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158E1FAC-CC4B-4E99-8A91-5B6A20380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300" y="2685570"/>
                <a:ext cx="292924" cy="161583"/>
              </a:xfrm>
              <a:prstGeom prst="rect">
                <a:avLst/>
              </a:prstGeom>
              <a:blipFill>
                <a:blip r:embed="rId1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450932" y="2686907"/>
            <a:ext cx="1564686" cy="711561"/>
            <a:chOff x="450932" y="2686907"/>
            <a:chExt cx="1564686" cy="711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1079496" y="2686907"/>
                  <a:ext cx="292924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TW" altLang="en-US" sz="1050" i="1" dirty="0"/>
                </a:p>
              </p:txBody>
            </p:sp>
          </mc:Choice>
          <mc:Fallback xmlns="">
            <p:sp>
              <p:nvSpPr>
                <p:cNvPr id="202" name="文字方塊 201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496" y="2686907"/>
                  <a:ext cx="292924" cy="161583"/>
                </a:xfrm>
                <a:prstGeom prst="rect">
                  <a:avLst/>
                </a:prstGeom>
                <a:blipFill>
                  <a:blip r:embed="rId17"/>
                  <a:stretch>
                    <a:fillRect b="-1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50932" y="2831868"/>
              <a:ext cx="1564686" cy="566600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6188953" y="5331514"/>
            <a:ext cx="6275158" cy="733855"/>
            <a:chOff x="6142008" y="4767482"/>
            <a:chExt cx="6275158" cy="733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文字方塊 213"/>
                <p:cNvSpPr txBox="1"/>
                <p:nvPr/>
              </p:nvSpPr>
              <p:spPr>
                <a:xfrm>
                  <a:off x="6142008" y="4978117"/>
                  <a:ext cx="627515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𝑀𝑆𝐸</m:t>
                        </m:r>
                        <m:r>
                          <a:rPr lang="en-US" altLang="zh-TW" sz="2800" b="0" i="1" dirty="0" smtClean="0">
                            <a:latin typeface="Cambria Math" panose="02040503050406030204" pitchFamily="18" charset="0"/>
                          </a:rPr>
                          <m:t> (                      ,                )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4" name="文字方塊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008" y="4978117"/>
                  <a:ext cx="627515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9" name="群組 458"/>
            <p:cNvGrpSpPr/>
            <p:nvPr/>
          </p:nvGrpSpPr>
          <p:grpSpPr>
            <a:xfrm>
              <a:off x="10220338" y="4782171"/>
              <a:ext cx="1568086" cy="698439"/>
              <a:chOff x="10220338" y="4782171"/>
              <a:chExt cx="1568086" cy="6984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文字方塊 222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9326" y="4782171"/>
                    <a:ext cx="292924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zh-TW" altLang="en-US" sz="1050" i="1" dirty="0"/>
                  </a:p>
                </p:txBody>
              </p:sp>
            </mc:Choice>
            <mc:Fallback xmlns="">
              <p:sp>
                <p:nvSpPr>
                  <p:cNvPr id="223" name="文字方塊 222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49326" y="4782171"/>
                    <a:ext cx="292924" cy="16158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16" name="圖片 21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20338" y="4918801"/>
                <a:ext cx="1568086" cy="561809"/>
              </a:xfrm>
              <a:prstGeom prst="rect">
                <a:avLst/>
              </a:prstGeom>
            </p:spPr>
          </p:pic>
        </p:grpSp>
        <p:grpSp>
          <p:nvGrpSpPr>
            <p:cNvPr id="458" name="群組 457"/>
            <p:cNvGrpSpPr/>
            <p:nvPr/>
          </p:nvGrpSpPr>
          <p:grpSpPr>
            <a:xfrm>
              <a:off x="8324052" y="4767482"/>
              <a:ext cx="1568086" cy="727514"/>
              <a:chOff x="8324052" y="4767482"/>
              <a:chExt cx="1568086" cy="727514"/>
            </a:xfrm>
          </p:grpSpPr>
          <p:pic>
            <p:nvPicPr>
              <p:cNvPr id="450" name="圖片 449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24052" y="4929004"/>
                <a:ext cx="1568086" cy="5659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/>
                  <p:nvPr/>
                </p:nvSpPr>
                <p:spPr>
                  <a:xfrm>
                    <a:off x="8961633" y="4767482"/>
                    <a:ext cx="292924" cy="1645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̃"/>
                              <m:ctrlPr>
                                <a:rPr lang="en-US" altLang="zh-TW" sz="105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05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zh-TW" altLang="en-US" sz="105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文字方塊 217">
                    <a:extLst>
                      <a:ext uri="{FF2B5EF4-FFF2-40B4-BE49-F238E27FC236}">
                        <a16:creationId xmlns:a16="http://schemas.microsoft.com/office/drawing/2014/main" id="{158E1FAC-CC4B-4E99-8A91-5B6A20380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633" y="4767482"/>
                    <a:ext cx="292924" cy="1645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22222" r="-27083" b="-740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 rot="5400000">
                <a:off x="11049071" y="2312320"/>
                <a:ext cx="406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049071" y="2312320"/>
                <a:ext cx="40699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/>
          <p:cNvGrpSpPr/>
          <p:nvPr/>
        </p:nvGrpSpPr>
        <p:grpSpPr>
          <a:xfrm>
            <a:off x="2225766" y="2923197"/>
            <a:ext cx="3360957" cy="1177761"/>
            <a:chOff x="2225766" y="2923197"/>
            <a:chExt cx="3360957" cy="1177761"/>
          </a:xfrm>
        </p:grpSpPr>
        <p:cxnSp>
          <p:nvCxnSpPr>
            <p:cNvPr id="209" name="直線接點 208">
              <a:extLst>
                <a:ext uri="{FF2B5EF4-FFF2-40B4-BE49-F238E27FC236}">
                  <a16:creationId xmlns:a16="http://schemas.microsoft.com/office/drawing/2014/main" id="{C8D6D999-858C-4536-819C-AEF3469F3F87}"/>
                </a:ext>
              </a:extLst>
            </p:cNvPr>
            <p:cNvCxnSpPr>
              <a:cxnSpLocks/>
              <a:stCxn id="377" idx="0"/>
            </p:cNvCxnSpPr>
            <p:nvPr/>
          </p:nvCxnSpPr>
          <p:spPr>
            <a:xfrm flipH="1" flipV="1">
              <a:off x="5580710" y="3934063"/>
              <a:ext cx="6013" cy="16689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線單箭頭接點 453">
              <a:extLst>
                <a:ext uri="{FF2B5EF4-FFF2-40B4-BE49-F238E27FC236}">
                  <a16:creationId xmlns:a16="http://schemas.microsoft.com/office/drawing/2014/main" id="{E423647D-BEFD-4801-AB77-05E09F610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4947" y="3115637"/>
              <a:ext cx="3464" cy="8204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7" name="直線接點 456">
              <a:extLst>
                <a:ext uri="{FF2B5EF4-FFF2-40B4-BE49-F238E27FC236}">
                  <a16:creationId xmlns:a16="http://schemas.microsoft.com/office/drawing/2014/main" id="{DFA424D0-1767-413D-8955-3DD6431DAC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9152" y="3936263"/>
              <a:ext cx="3171558" cy="200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流程圖: 或 11"/>
            <p:cNvSpPr/>
            <p:nvPr/>
          </p:nvSpPr>
          <p:spPr>
            <a:xfrm>
              <a:off x="2225766" y="2923197"/>
              <a:ext cx="374829" cy="363388"/>
            </a:xfrm>
            <a:prstGeom prst="flowChartOr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6</a:t>
            </a:fld>
            <a:endParaRPr lang="zh-TW" altLang="en-US"/>
          </a:p>
        </p:txBody>
      </p:sp>
      <p:grpSp>
        <p:nvGrpSpPr>
          <p:cNvPr id="152" name="群組 151"/>
          <p:cNvGrpSpPr/>
          <p:nvPr/>
        </p:nvGrpSpPr>
        <p:grpSpPr>
          <a:xfrm>
            <a:off x="10477769" y="2699894"/>
            <a:ext cx="1568086" cy="727514"/>
            <a:chOff x="8324052" y="4767482"/>
            <a:chExt cx="1568086" cy="727514"/>
          </a:xfrm>
        </p:grpSpPr>
        <p:pic>
          <p:nvPicPr>
            <p:cNvPr id="153" name="圖片 15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324052" y="4929004"/>
              <a:ext cx="1568086" cy="5659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字方塊 153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/>
                <p:nvPr/>
              </p:nvSpPr>
              <p:spPr>
                <a:xfrm>
                  <a:off x="8961633" y="4767482"/>
                  <a:ext cx="292924" cy="1645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zh-TW" altLang="en-US" sz="105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文字方塊 217">
                  <a:extLst>
                    <a:ext uri="{FF2B5EF4-FFF2-40B4-BE49-F238E27FC236}">
                      <a16:creationId xmlns:a16="http://schemas.microsoft.com/office/drawing/2014/main" id="{158E1FAC-CC4B-4E99-8A91-5B6A20380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633" y="4767482"/>
                  <a:ext cx="292924" cy="164532"/>
                </a:xfrm>
                <a:prstGeom prst="rect">
                  <a:avLst/>
                </a:prstGeom>
                <a:blipFill>
                  <a:blip r:embed="rId26"/>
                  <a:stretch>
                    <a:fillRect t="-22222" r="-27083" b="-740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001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44A51134-3F91-4B79-B801-FBDE3460D2B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numCol="2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 smtClean="0"/>
              <a:t>Training Set</a:t>
            </a:r>
          </a:p>
          <a:p>
            <a:pPr lvl="2"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 104 noise types</a:t>
            </a:r>
          </a:p>
          <a:p>
            <a:pPr lvl="2"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 SNR: -20dB ~ 10dB </a:t>
            </a:r>
          </a:p>
          <a:p>
            <a:pPr lvl="2"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 250 sentences</a:t>
            </a:r>
            <a:endParaRPr lang="en-US" altLang="zh-TW" sz="2800" dirty="0"/>
          </a:p>
          <a:p>
            <a:pPr marL="91440" lvl="2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en-US" altLang="zh-TW" sz="3200" b="1" dirty="0" smtClean="0"/>
              <a:t> Test Set</a:t>
            </a:r>
          </a:p>
          <a:p>
            <a:pPr lvl="2"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 SNR</a:t>
            </a:r>
            <a:r>
              <a:rPr lang="en-US" altLang="zh-TW" sz="2800" dirty="0"/>
              <a:t>: </a:t>
            </a:r>
            <a:r>
              <a:rPr lang="en-US" altLang="zh-TW" sz="2800" dirty="0" smtClean="0"/>
              <a:t>-10dB </a:t>
            </a:r>
            <a:r>
              <a:rPr lang="en-US" altLang="zh-TW" sz="2800" dirty="0"/>
              <a:t>~ </a:t>
            </a:r>
            <a:r>
              <a:rPr lang="en-US" altLang="zh-TW" sz="2800" dirty="0" smtClean="0"/>
              <a:t>15dB </a:t>
            </a:r>
            <a:endParaRPr lang="en-US" altLang="zh-TW" sz="2800" dirty="0"/>
          </a:p>
          <a:p>
            <a:pPr lvl="2">
              <a:buSzPct val="100000"/>
              <a:buFont typeface="Wingdings" panose="05000000000000000000" pitchFamily="2" charset="2"/>
              <a:buChar char="l"/>
            </a:pPr>
            <a:r>
              <a:rPr lang="en-US" altLang="zh-TW" sz="2800" dirty="0"/>
              <a:t> 7</a:t>
            </a:r>
            <a:r>
              <a:rPr lang="en-US" altLang="zh-TW" sz="2800" dirty="0" smtClean="0"/>
              <a:t>0 sentences</a:t>
            </a:r>
          </a:p>
          <a:p>
            <a:pPr marL="384048" lvl="2" indent="0">
              <a:buSzPct val="100000"/>
              <a:buNone/>
            </a:pPr>
            <a:endParaRPr lang="en-US" altLang="zh-TW" sz="2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b="1" dirty="0"/>
              <a:t> Model Setting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loss function: MSE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</a:t>
            </a:r>
            <a:r>
              <a:rPr lang="en-US" altLang="zh-TW" sz="2800" dirty="0" smtClean="0"/>
              <a:t>batch size: </a:t>
            </a:r>
            <a:r>
              <a:rPr lang="en-US" altLang="zh-TW" sz="2800" dirty="0"/>
              <a:t>32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epoch: 40</a:t>
            </a:r>
            <a:endParaRPr lang="en-US" altLang="zh-TW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/>
              <a:t> </a:t>
            </a:r>
            <a:r>
              <a:rPr lang="en-US" altLang="zh-TW" sz="3200" b="1" dirty="0"/>
              <a:t>Evaluation Metric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PESQ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STOI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zh-TW" sz="2800" dirty="0"/>
              <a:t> ESTOI</a:t>
            </a:r>
          </a:p>
          <a:p>
            <a:pPr marL="384048" lvl="2" indent="0">
              <a:buSzPct val="100000"/>
              <a:buNone/>
            </a:pPr>
            <a:endParaRPr lang="en-US" altLang="zh-TW" sz="2800" dirty="0" smtClean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333D0051-BB30-4F07-8BC9-DE48211F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07040" cy="1450757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+mn-lt"/>
              </a:rPr>
              <a:t>Experimental setup</a:t>
            </a:r>
            <a:endParaRPr lang="zh-TW" altLang="en-US" dirty="0">
              <a:latin typeface="+mn-lt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+mn-lt"/>
              </a:rPr>
              <a:t>Performance - Intro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圖形 13">
            <a:extLst>
              <a:ext uri="{FF2B5EF4-FFF2-40B4-BE49-F238E27FC236}">
                <a16:creationId xmlns:a16="http://schemas.microsoft.com/office/drawing/2014/main" id="{D2D2E9E8-FD3D-42C3-943F-9CFD10EEA8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9222" y="2727204"/>
            <a:ext cx="11754516" cy="352635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2C4CC5-FA9B-4AD5-82CD-D68CB4AFEF8B}"/>
              </a:ext>
            </a:extLst>
          </p:cNvPr>
          <p:cNvSpPr txBox="1"/>
          <p:nvPr/>
        </p:nvSpPr>
        <p:spPr>
          <a:xfrm>
            <a:off x="1097280" y="1756595"/>
            <a:ext cx="629629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-FR" altLang="zh-TW" sz="3200" dirty="0" smtClean="0">
                <a:solidFill>
                  <a:srgbClr val="C44E52"/>
                </a:solidFill>
              </a:rPr>
              <a:t>Use Spectrogram only</a:t>
            </a:r>
            <a:endParaRPr lang="zh-TW" altLang="en-US" sz="3200" dirty="0">
              <a:solidFill>
                <a:srgbClr val="C44E5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2C4CC5-FA9B-4AD5-82CD-D68CB4AFEF8B}"/>
              </a:ext>
            </a:extLst>
          </p:cNvPr>
          <p:cNvSpPr txBox="1"/>
          <p:nvPr/>
        </p:nvSpPr>
        <p:spPr>
          <a:xfrm>
            <a:off x="1097280" y="2216295"/>
            <a:ext cx="83999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fr-FR" altLang="zh-TW" sz="3200" dirty="0">
                <a:solidFill>
                  <a:srgbClr val="7030A0"/>
                </a:solidFill>
              </a:rPr>
              <a:t>Use Spectrogram </a:t>
            </a:r>
            <a:r>
              <a:rPr lang="fr-FR" altLang="zh-TW" sz="3200" dirty="0" smtClean="0">
                <a:solidFill>
                  <a:srgbClr val="7030A0"/>
                </a:solidFill>
              </a:rPr>
              <a:t>and Electrical Signal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82018" y="6236974"/>
            <a:ext cx="8611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sz="3200" dirty="0" smtClean="0"/>
              <a:t>SNR</a:t>
            </a:r>
            <a:endParaRPr lang="zh-TW" altLang="en-US" sz="3200" dirty="0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1475118" y="6529361"/>
            <a:ext cx="3965360" cy="174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6784691" y="6536104"/>
            <a:ext cx="3965360" cy="174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8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EE8E8-A2C1-4A21-8FD6-BD37F6AD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Performance - PESQ</a:t>
            </a:r>
            <a:endParaRPr lang="zh-TW" altLang="en-US" dirty="0">
              <a:latin typeface="+mn-lt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4FF8D0-EDD3-4BCD-AC04-B1F7F862B7D1}"/>
              </a:ext>
            </a:extLst>
          </p:cNvPr>
          <p:cNvSpPr txBox="1"/>
          <p:nvPr/>
        </p:nvSpPr>
        <p:spPr>
          <a:xfrm>
            <a:off x="7373031" y="1697649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Engine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B3A2C0-CBBC-4E38-9C50-0AAD766588D2}"/>
              </a:ext>
            </a:extLst>
          </p:cNvPr>
          <p:cNvSpPr txBox="1"/>
          <p:nvPr/>
        </p:nvSpPr>
        <p:spPr>
          <a:xfrm>
            <a:off x="7373032" y="409796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White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66677" y="4097963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/>
              <a:t>Street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45859CB6-DDE5-46F6-A197-59DC852ADE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184589" y="2223483"/>
            <a:ext cx="5871413" cy="1761424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23D05FCA-157B-439B-B9D8-44529FA18E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78089" y="4526870"/>
            <a:ext cx="5871414" cy="1761424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844DF3AD-F39B-4BD7-989C-D11010628EC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184589" y="4526869"/>
            <a:ext cx="5871415" cy="17614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215DC3D-B894-4CC7-8829-738088BB1231}"/>
              </a:ext>
            </a:extLst>
          </p:cNvPr>
          <p:cNvSpPr txBox="1"/>
          <p:nvPr/>
        </p:nvSpPr>
        <p:spPr>
          <a:xfrm>
            <a:off x="1380958" y="1719942"/>
            <a:ext cx="3431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b="1" dirty="0" smtClean="0"/>
              <a:t>Taiwan_3Talker </a:t>
            </a:r>
            <a:r>
              <a:rPr lang="fr-FR" altLang="zh-TW" sz="2800" b="1" dirty="0"/>
              <a:t>noise</a:t>
            </a:r>
          </a:p>
        </p:txBody>
      </p:sp>
      <p:pic>
        <p:nvPicPr>
          <p:cNvPr id="13" name="圖形 13">
            <a:extLst>
              <a:ext uri="{FF2B5EF4-FFF2-40B4-BE49-F238E27FC236}">
                <a16:creationId xmlns:a16="http://schemas.microsoft.com/office/drawing/2014/main" id="{D2D2E9E8-FD3D-42C3-943F-9CFD10EEA87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78089" y="2220869"/>
            <a:ext cx="5871600" cy="176148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9458-83E6-4ED8-A28C-B4D192DB1AC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1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4240</TotalTime>
  <Words>362</Words>
  <Application>Microsoft Office PowerPoint</Application>
  <PresentationFormat>寬螢幕</PresentationFormat>
  <Paragraphs>172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Calibri</vt:lpstr>
      <vt:lpstr>Calibri Light</vt:lpstr>
      <vt:lpstr>Cambria Math</vt:lpstr>
      <vt:lpstr>Wingdings</vt:lpstr>
      <vt:lpstr>回顧</vt:lpstr>
      <vt:lpstr>Introduction to Smart Palate Speech Enhancement </vt:lpstr>
      <vt:lpstr>Outline</vt:lpstr>
      <vt:lpstr>Scenario</vt:lpstr>
      <vt:lpstr>Smart Palate</vt:lpstr>
      <vt:lpstr>PowerPoint 簡報</vt:lpstr>
      <vt:lpstr>Model Structure</vt:lpstr>
      <vt:lpstr>Experimental setup</vt:lpstr>
      <vt:lpstr>Performance - Intro</vt:lpstr>
      <vt:lpstr>Performance - PESQ</vt:lpstr>
      <vt:lpstr>Performance - STOI</vt:lpstr>
      <vt:lpstr>Performance - ESTOI</vt:lpstr>
      <vt:lpstr>Performance on Taiwan_3Talker noise</vt:lpstr>
      <vt:lpstr>Model Structure (Electrical Signal Only)</vt:lpstr>
      <vt:lpstr>PowerPoint 簡報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柏勳 陳</dc:creator>
  <cp:lastModifiedBy>柏勳 陳</cp:lastModifiedBy>
  <cp:revision>451</cp:revision>
  <dcterms:created xsi:type="dcterms:W3CDTF">2020-04-09T15:08:11Z</dcterms:created>
  <dcterms:modified xsi:type="dcterms:W3CDTF">2020-07-06T15:52:39Z</dcterms:modified>
</cp:coreProperties>
</file>